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70" r:id="rId10"/>
    <p:sldId id="275" r:id="rId11"/>
    <p:sldId id="276" r:id="rId12"/>
    <p:sldId id="280" r:id="rId13"/>
    <p:sldId id="281" r:id="rId14"/>
    <p:sldId id="279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64763B8-E6F0-4D6B-B03C-A93A0DAB066E}">
          <p14:sldIdLst>
            <p14:sldId id="256"/>
            <p14:sldId id="259"/>
            <p14:sldId id="260"/>
            <p14:sldId id="261"/>
            <p14:sldId id="264"/>
            <p14:sldId id="265"/>
            <p14:sldId id="266"/>
          </p14:sldIdLst>
        </p14:section>
        <p14:section name="Раздел без заголовка" id="{A3CD14B6-B51F-4E60-B0DE-66A2B81E47B9}">
          <p14:sldIdLst>
            <p14:sldId id="267"/>
            <p14:sldId id="270"/>
            <p14:sldId id="275"/>
            <p14:sldId id="276"/>
            <p14:sldId id="280"/>
            <p14:sldId id="281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54" autoAdjust="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r>
              <a:rPr lang="ru-RU" sz="1800" dirty="0" smtClean="0">
                <a:solidFill>
                  <a:srgbClr val="002060"/>
                </a:solidFill>
              </a:rPr>
              <a:t>Структура заключений </a:t>
            </a:r>
            <a:endParaRPr lang="ru-RU" sz="18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3.6372005160449509E-3"/>
          <c:y val="6.2066932718155783E-2"/>
        </c:manualLayout>
      </c:layout>
      <c:overlay val="0"/>
      <c:spPr>
        <a:pattFill prst="trellis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06941119482142E-2"/>
          <c:y val="0.41235160030951723"/>
          <c:w val="0.63909317668902355"/>
          <c:h val="0.553891672855062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pattFill prst="lgCheck">
                <a:fgClr>
                  <a:schemeClr val="accent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8.9298977540208033E-2"/>
                  <c:y val="-0.1619379035857614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Бюджет и </a:t>
                    </a:r>
                    <a:r>
                      <a:rPr lang="ru-RU" dirty="0" smtClean="0"/>
                      <a:t>налоги </a:t>
                    </a:r>
                    <a:r>
                      <a:rPr lang="ru-RU" dirty="0">
                        <a:solidFill>
                          <a:srgbClr val="660033"/>
                        </a:solidFill>
                      </a:rPr>
                      <a:t>32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22%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3361037712590152E-2"/>
                  <c:y val="-0.279762287621063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Вопросы развития городской </a:t>
                    </a:r>
                    <a:r>
                      <a:rPr lang="ru-RU" dirty="0" smtClean="0"/>
                      <a:t>      инф-</a:t>
                    </a:r>
                    <a:r>
                      <a:rPr lang="ru-RU" dirty="0" err="1" smtClean="0"/>
                      <a:t>ры</a:t>
                    </a:r>
                    <a:r>
                      <a:rPr lang="ru-RU" dirty="0" smtClean="0"/>
                      <a:t>                   </a:t>
                    </a:r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13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104992627073672"/>
                  <c:y val="-0.1909897712310406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Мун. </a:t>
                    </a:r>
                    <a:r>
                      <a:rPr lang="ru-RU" dirty="0" smtClean="0"/>
                      <a:t>собственность </a:t>
                    </a:r>
                    <a:r>
                      <a:rPr lang="ru-RU" dirty="0">
                        <a:solidFill>
                          <a:srgbClr val="660033"/>
                        </a:solidFill>
                      </a:rPr>
                      <a:t>65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46%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74220719120001E-3"/>
                  <c:y val="8.42196870912978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Эконом. политика и </a:t>
                    </a:r>
                    <a:r>
                      <a:rPr lang="ru-RU" dirty="0" err="1" smtClean="0"/>
                      <a:t>предпр</a:t>
                    </a:r>
                    <a:r>
                      <a:rPr lang="ru-RU" dirty="0" smtClean="0"/>
                      <a:t>-во</a:t>
                    </a:r>
                  </a:p>
                  <a:p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660033"/>
                        </a:solidFill>
                      </a:rPr>
                      <a:t>9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;</a:t>
                    </a:r>
                    <a:r>
                      <a:rPr lang="ru-RU" dirty="0"/>
                      <a:t> 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8714627913971617E-2"/>
                  <c:y val="-3.978337556944505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Местное </a:t>
                    </a:r>
                    <a:r>
                      <a:rPr lang="ru-RU" dirty="0" smtClean="0"/>
                      <a:t>самоуправление </a:t>
                    </a:r>
                    <a:r>
                      <a:rPr lang="ru-RU" dirty="0">
                        <a:solidFill>
                          <a:srgbClr val="660033"/>
                        </a:solidFill>
                      </a:rPr>
                      <a:t>21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15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444906694245898E-4"/>
                  <c:y val="-0.141335209527550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Прочие              </a:t>
                    </a:r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3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2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Бюджет и налоги</c:v>
                </c:pt>
                <c:pt idx="1">
                  <c:v>Вопросы развития городской инф-ры</c:v>
                </c:pt>
                <c:pt idx="2">
                  <c:v>Мун. собственность</c:v>
                </c:pt>
                <c:pt idx="3">
                  <c:v>Эконом. политика и предпр-во</c:v>
                </c:pt>
                <c:pt idx="4">
                  <c:v>Местное самоуправление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</c:v>
                </c:pt>
                <c:pt idx="1">
                  <c:v>13</c:v>
                </c:pt>
                <c:pt idx="2">
                  <c:v>65</c:v>
                </c:pt>
                <c:pt idx="3">
                  <c:v>9</c:v>
                </c:pt>
                <c:pt idx="4">
                  <c:v>21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pattFill prst="wdUpDiag">
      <a:fgClr>
        <a:schemeClr val="accent5">
          <a:lumMod val="20000"/>
          <a:lumOff val="80000"/>
        </a:schemeClr>
      </a:fgClr>
      <a:bgClr>
        <a:schemeClr val="bg1"/>
      </a:bgClr>
    </a:patt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accent3">
                    <a:lumMod val="50000"/>
                  </a:schemeClr>
                </a:solidFill>
              </a:defRPr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Количество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57087264064234822"/>
          <c:y val="1.0308240748556846E-2"/>
        </c:manualLayout>
      </c:layout>
      <c:overlay val="0"/>
      <c:spPr>
        <a:solidFill>
          <a:schemeClr val="accent3">
            <a:lumMod val="40000"/>
            <a:lumOff val="60000"/>
          </a:schemeClr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3">
            <a:lumMod val="40000"/>
            <a:lumOff val="60000"/>
          </a:schemeClr>
        </a:solidFill>
      </c:spPr>
    </c:sideWall>
    <c:backWall>
      <c:thickness val="0"/>
      <c:spPr>
        <a:solidFill>
          <a:schemeClr val="accent3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7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pattFill prst="sphere">
                <a:fgClr>
                  <a:schemeClr val="accent4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6.2254444207518085E-2"/>
                  <c:y val="-2.577060187139209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0033"/>
                        </a:solidFill>
                      </a:rPr>
                      <a:t>160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254444207518085E-2"/>
                  <c:y val="-6.700356486561949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0033"/>
                        </a:solidFill>
                      </a:rPr>
                      <a:t>143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</c:v>
                </c:pt>
                <c:pt idx="1">
                  <c:v>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7838464"/>
        <c:axId val="148117760"/>
        <c:axId val="0"/>
      </c:bar3DChart>
      <c:catAx>
        <c:axId val="14783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8117760"/>
        <c:crosses val="autoZero"/>
        <c:auto val="1"/>
        <c:lblAlgn val="ctr"/>
        <c:lblOffset val="100"/>
        <c:noMultiLvlLbl val="0"/>
      </c:catAx>
      <c:valAx>
        <c:axId val="14811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783846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65351757572721E-2"/>
          <c:y val="2.2046161537606933E-2"/>
          <c:w val="0.95034648242427289"/>
          <c:h val="0.901614230363292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</a:sp3d>
          </c:spPr>
          <c:explosion val="25"/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dPt>
          <c:dPt>
            <c:idx val="3"/>
            <c:bubble3D val="0"/>
            <c:spPr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c:spPr>
          </c:dPt>
          <c:dLbls>
            <c:dLbl>
              <c:idx val="0"/>
              <c:layout>
                <c:manualLayout>
                  <c:x val="1.2103773313889236E-2"/>
                  <c:y val="1.10230807688034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Постоянные комитеты и депутаты </a:t>
                    </a:r>
                    <a:r>
                      <a:rPr lang="ru-RU" dirty="0" smtClean="0"/>
                      <a:t>ТГД</a:t>
                    </a:r>
                    <a:r>
                      <a:rPr lang="ru-RU" baseline="0" dirty="0" smtClean="0"/>
                      <a:t>      </a:t>
                    </a:r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6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;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40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038926230418850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Прокуратура</a:t>
                    </a:r>
                    <a:r>
                      <a:rPr lang="ru-RU" baseline="0" dirty="0" smtClean="0"/>
                      <a:t>      </a:t>
                    </a:r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2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;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13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598002999666704E-2"/>
                  <c:y val="-6.455331646475541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КСП Тверской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области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           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1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;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7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66000999888901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КСП города Твери                 </a:t>
                    </a:r>
                    <a:r>
                      <a:rPr lang="ru-RU" dirty="0" smtClean="0">
                        <a:solidFill>
                          <a:srgbClr val="660033"/>
                        </a:solidFill>
                      </a:rPr>
                      <a:t>6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;</a:t>
                    </a:r>
                    <a:r>
                      <a:rPr lang="ru-RU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40%</a:t>
                    </a:r>
                    <a:endParaRPr lang="ru-RU" dirty="0">
                      <a:solidFill>
                        <a:srgbClr val="0070C0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Постоянные комитеты и депутаты ТГД</c:v>
                </c:pt>
                <c:pt idx="1">
                  <c:v>Прокуратура</c:v>
                </c:pt>
                <c:pt idx="2">
                  <c:v>КСП Тверской области</c:v>
                </c:pt>
                <c:pt idx="3">
                  <c:v>КСП города Твери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0454D-340D-4C3D-9467-BD3A8DCEAA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05BDA-5DCD-4008-9E13-DE8C5D86FB6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Контроль бюджетного процесса в </a:t>
          </a:r>
          <a:r>
            <a:rPr lang="ru-RU" sz="1600" b="1" smtClean="0">
              <a:solidFill>
                <a:schemeClr val="tx1"/>
              </a:solidFill>
            </a:rPr>
            <a:t>части обеспечения </a:t>
          </a:r>
          <a:r>
            <a:rPr lang="ru-RU" sz="1600" b="1" dirty="0" smtClean="0">
              <a:solidFill>
                <a:schemeClr val="tx1"/>
              </a:solidFill>
            </a:rPr>
            <a:t>бюджетной устойчивости и сбалансированности бюджета города Твери</a:t>
          </a:r>
          <a:endParaRPr lang="ru-RU" sz="1600" b="1" dirty="0">
            <a:solidFill>
              <a:schemeClr val="tx1"/>
            </a:solidFill>
          </a:endParaRPr>
        </a:p>
      </dgm:t>
    </dgm:pt>
    <dgm:pt modelId="{ED1C610A-E1AA-4227-83BB-ED5F61F03114}" type="parTrans" cxnId="{D3298395-0392-4EBA-82AC-79747A0FA867}">
      <dgm:prSet/>
      <dgm:spPr/>
      <dgm:t>
        <a:bodyPr/>
        <a:lstStyle/>
        <a:p>
          <a:endParaRPr lang="ru-RU"/>
        </a:p>
      </dgm:t>
    </dgm:pt>
    <dgm:pt modelId="{D22D68B5-B179-4FC2-ACE3-C1253C2F4A54}" type="sibTrans" cxnId="{D3298395-0392-4EBA-82AC-79747A0FA867}">
      <dgm:prSet/>
      <dgm:spPr/>
      <dgm:t>
        <a:bodyPr/>
        <a:lstStyle/>
        <a:p>
          <a:endParaRPr lang="ru-RU"/>
        </a:p>
      </dgm:t>
    </dgm:pt>
    <dgm:pt modelId="{5AFA4E00-1C76-4D2C-B8BC-B09EC544ADCD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Анализ мероприятий, направленных на поэтапное снижение дефицита бюджета города Твери и снижение муниципального долга</a:t>
          </a:r>
          <a:endParaRPr lang="ru-RU" sz="1600" b="1" dirty="0">
            <a:solidFill>
              <a:schemeClr val="tx1"/>
            </a:solidFill>
          </a:endParaRPr>
        </a:p>
      </dgm:t>
    </dgm:pt>
    <dgm:pt modelId="{210E1E04-C616-45CF-B224-C6C25DA9F478}" type="parTrans" cxnId="{848A6196-D594-4513-B088-7C3FDB896618}">
      <dgm:prSet/>
      <dgm:spPr/>
      <dgm:t>
        <a:bodyPr/>
        <a:lstStyle/>
        <a:p>
          <a:endParaRPr lang="ru-RU"/>
        </a:p>
      </dgm:t>
    </dgm:pt>
    <dgm:pt modelId="{1F92B054-EF52-4645-BB02-A949AF6A9F56}" type="sibTrans" cxnId="{848A6196-D594-4513-B088-7C3FDB896618}">
      <dgm:prSet/>
      <dgm:spPr/>
      <dgm:t>
        <a:bodyPr/>
        <a:lstStyle/>
        <a:p>
          <a:endParaRPr lang="ru-RU"/>
        </a:p>
      </dgm:t>
    </dgm:pt>
    <dgm:pt modelId="{CDB59FF1-A002-4F9D-A71F-01850524D77D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ysClr val="windowText" lastClr="000000"/>
              </a:solidFill>
            </a:rPr>
            <a:t>Контроль за целевым и эффективным использованием средств  бюджета </a:t>
          </a:r>
          <a:r>
            <a:rPr lang="ru-RU" sz="1600" b="1" dirty="0" smtClean="0">
              <a:solidFill>
                <a:schemeClr val="tx1"/>
              </a:solidFill>
            </a:rPr>
            <a:t>города</a:t>
          </a:r>
          <a:endParaRPr lang="ru-RU" sz="1600" b="1" dirty="0">
            <a:solidFill>
              <a:schemeClr val="tx1"/>
            </a:solidFill>
          </a:endParaRPr>
        </a:p>
      </dgm:t>
    </dgm:pt>
    <dgm:pt modelId="{AC6ECAA4-A602-4CB4-9B04-8566039BD957}" type="parTrans" cxnId="{DF12B8AD-4E7B-40C7-B9E5-D137C0AB9F9B}">
      <dgm:prSet/>
      <dgm:spPr/>
      <dgm:t>
        <a:bodyPr/>
        <a:lstStyle/>
        <a:p>
          <a:endParaRPr lang="ru-RU"/>
        </a:p>
      </dgm:t>
    </dgm:pt>
    <dgm:pt modelId="{6661DAED-DC6D-48F4-84CB-1707C7E82D77}" type="sibTrans" cxnId="{DF12B8AD-4E7B-40C7-B9E5-D137C0AB9F9B}">
      <dgm:prSet/>
      <dgm:spPr/>
      <dgm:t>
        <a:bodyPr/>
        <a:lstStyle/>
        <a:p>
          <a:endParaRPr lang="ru-RU"/>
        </a:p>
      </dgm:t>
    </dgm:pt>
    <dgm:pt modelId="{9D9A0412-5B74-4DB1-B40E-5FF4320EB9C7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1">
              <a:lumMod val="75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Анализ исполнения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600" b="1" dirty="0">
            <a:solidFill>
              <a:schemeClr val="tx1"/>
            </a:solidFill>
          </a:endParaRPr>
        </a:p>
      </dgm:t>
    </dgm:pt>
    <dgm:pt modelId="{6CA5E65E-0321-41E3-A399-8C64C8345CE2}" type="parTrans" cxnId="{1227F7DB-7738-4A6B-9440-D2D4FAC35A01}">
      <dgm:prSet/>
      <dgm:spPr/>
      <dgm:t>
        <a:bodyPr/>
        <a:lstStyle/>
        <a:p>
          <a:endParaRPr lang="ru-RU"/>
        </a:p>
      </dgm:t>
    </dgm:pt>
    <dgm:pt modelId="{AC660FD8-D303-4AE5-97D7-9EE4F3A60FCE}" type="sibTrans" cxnId="{1227F7DB-7738-4A6B-9440-D2D4FAC35A01}">
      <dgm:prSet/>
      <dgm:spPr/>
      <dgm:t>
        <a:bodyPr/>
        <a:lstStyle/>
        <a:p>
          <a:endParaRPr lang="ru-RU"/>
        </a:p>
      </dgm:t>
    </dgm:pt>
    <dgm:pt modelId="{49B39453-DA4E-47FA-AF61-8FEE348EDAC1}" type="pres">
      <dgm:prSet presAssocID="{20E0454D-340D-4C3D-9467-BD3A8DCEAA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1F4454-B0E1-4F5B-BB55-067132F79BE5}" type="pres">
      <dgm:prSet presAssocID="{5D405BDA-5DCD-4008-9E13-DE8C5D86FB63}" presName="parentLin" presStyleCnt="0"/>
      <dgm:spPr/>
    </dgm:pt>
    <dgm:pt modelId="{1F53F66F-894E-41F6-94B4-8CEF3C24FB8A}" type="pres">
      <dgm:prSet presAssocID="{5D405BDA-5DCD-4008-9E13-DE8C5D86FB6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D4BA293-004E-4E92-8577-0BB80D73AFBA}" type="pres">
      <dgm:prSet presAssocID="{5D405BDA-5DCD-4008-9E13-DE8C5D86FB63}" presName="parentText" presStyleLbl="node1" presStyleIdx="0" presStyleCnt="4" custScaleX="144408" custLinFactX="7294" custLinFactNeighborX="100000" custLinFactNeighborY="1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705B7-DF9C-44AE-B7F8-F2CB99B59EF6}" type="pres">
      <dgm:prSet presAssocID="{5D405BDA-5DCD-4008-9E13-DE8C5D86FB63}" presName="negativeSpace" presStyleCnt="0"/>
      <dgm:spPr/>
    </dgm:pt>
    <dgm:pt modelId="{CBA9EAC7-B254-4EAF-B19F-BE67E5CB71BA}" type="pres">
      <dgm:prSet presAssocID="{5D405BDA-5DCD-4008-9E13-DE8C5D86FB63}" presName="childText" presStyleLbl="conFgAcc1" presStyleIdx="0" presStyleCnt="4" custScaleX="100000" custScaleY="67788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ADA2245B-3E19-42CA-A998-8A17101DFE7A}" type="pres">
      <dgm:prSet presAssocID="{D22D68B5-B179-4FC2-ACE3-C1253C2F4A54}" presName="spaceBetweenRectangles" presStyleCnt="0"/>
      <dgm:spPr/>
    </dgm:pt>
    <dgm:pt modelId="{AFF6CA21-3F42-4466-AB0A-082BC48BB6F0}" type="pres">
      <dgm:prSet presAssocID="{5AFA4E00-1C76-4D2C-B8BC-B09EC544ADCD}" presName="parentLin" presStyleCnt="0"/>
      <dgm:spPr/>
    </dgm:pt>
    <dgm:pt modelId="{D41243F7-19C5-4C88-8A52-7D7464AD054A}" type="pres">
      <dgm:prSet presAssocID="{5AFA4E00-1C76-4D2C-B8BC-B09EC544AD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16334A2-9E7C-4DF1-AB7D-12E6AC02A790}" type="pres">
      <dgm:prSet presAssocID="{5AFA4E00-1C76-4D2C-B8BC-B09EC544ADCD}" presName="parentText" presStyleLbl="node1" presStyleIdx="1" presStyleCnt="4" custScaleX="138552" custLinFactNeighborX="23789" custLinFactNeighborY="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39400-021E-4D47-AB7E-4B98005DC8CD}" type="pres">
      <dgm:prSet presAssocID="{5AFA4E00-1C76-4D2C-B8BC-B09EC544ADCD}" presName="negativeSpace" presStyleCnt="0"/>
      <dgm:spPr/>
    </dgm:pt>
    <dgm:pt modelId="{1EACBB36-FD41-468A-BFDD-2E889FB4FDDC}" type="pres">
      <dgm:prSet presAssocID="{5AFA4E00-1C76-4D2C-B8BC-B09EC544ADCD}" presName="childText" presStyleLbl="conFgAcc1" presStyleIdx="1" presStyleCnt="4" custScaleX="100000" custScaleY="66492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E267683A-E168-441A-8DA6-98B6DFD2D939}" type="pres">
      <dgm:prSet presAssocID="{1F92B054-EF52-4645-BB02-A949AF6A9F56}" presName="spaceBetweenRectangles" presStyleCnt="0"/>
      <dgm:spPr/>
    </dgm:pt>
    <dgm:pt modelId="{08C133B0-AA8D-48FD-8698-9FC69CF593F2}" type="pres">
      <dgm:prSet presAssocID="{9D9A0412-5B74-4DB1-B40E-5FF4320EB9C7}" presName="parentLin" presStyleCnt="0"/>
      <dgm:spPr/>
    </dgm:pt>
    <dgm:pt modelId="{6557CF49-2EB5-4C09-A9BC-DB97FFA68626}" type="pres">
      <dgm:prSet presAssocID="{9D9A0412-5B74-4DB1-B40E-5FF4320EB9C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7927790-72BE-45F2-A041-63B358A15087}" type="pres">
      <dgm:prSet presAssocID="{9D9A0412-5B74-4DB1-B40E-5FF4320EB9C7}" presName="parentText" presStyleLbl="node1" presStyleIdx="2" presStyleCnt="4" custScaleX="143781" custLinFactNeighborX="45611" custLinFactNeighborY="-26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FCC0-E299-4410-AF53-02FB2082C73B}" type="pres">
      <dgm:prSet presAssocID="{9D9A0412-5B74-4DB1-B40E-5FF4320EB9C7}" presName="negativeSpace" presStyleCnt="0"/>
      <dgm:spPr/>
    </dgm:pt>
    <dgm:pt modelId="{491B14FE-62FA-4456-8EA8-9AC986895A15}" type="pres">
      <dgm:prSet presAssocID="{9D9A0412-5B74-4DB1-B40E-5FF4320EB9C7}" presName="childText" presStyleLbl="conFgAcc1" presStyleIdx="2" presStyleCnt="4" custScaleX="100000" custScaleY="68935" custLinFactNeighborX="-917" custLinFactNeighborY="-22999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3E12D6DA-9D9A-40F1-9394-D36C5C6F0127}" type="pres">
      <dgm:prSet presAssocID="{AC660FD8-D303-4AE5-97D7-9EE4F3A60FCE}" presName="spaceBetweenRectangles" presStyleCnt="0"/>
      <dgm:spPr/>
    </dgm:pt>
    <dgm:pt modelId="{B84C6BFA-9B29-48C8-AF2E-1A5BD612D61B}" type="pres">
      <dgm:prSet presAssocID="{CDB59FF1-A002-4F9D-A71F-01850524D77D}" presName="parentLin" presStyleCnt="0"/>
      <dgm:spPr/>
    </dgm:pt>
    <dgm:pt modelId="{A45E6B8D-493C-4E17-8FB2-8F147C50AA9D}" type="pres">
      <dgm:prSet presAssocID="{CDB59FF1-A002-4F9D-A71F-01850524D77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2202273-4A6E-46F0-8F28-DDB9B67E31DD}" type="pres">
      <dgm:prSet presAssocID="{CDB59FF1-A002-4F9D-A71F-01850524D77D}" presName="parentText" presStyleLbl="node1" presStyleIdx="3" presStyleCnt="4" custScaleX="142857" custScaleY="116826" custLinFactNeighborX="30010" custLinFactNeighborY="-6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F71CF-2A7C-4E63-AADF-6663BB75C0A3}" type="pres">
      <dgm:prSet presAssocID="{CDB59FF1-A002-4F9D-A71F-01850524D77D}" presName="negativeSpace" presStyleCnt="0"/>
      <dgm:spPr/>
    </dgm:pt>
    <dgm:pt modelId="{32A12219-99FA-4DC2-A908-D83A0DBE30BA}" type="pres">
      <dgm:prSet presAssocID="{CDB59FF1-A002-4F9D-A71F-01850524D77D}" presName="childText" presStyleLbl="conFgAcc1" presStyleIdx="3" presStyleCnt="4" custScaleX="100000" custScaleY="67965" custLinFactNeighborX="815" custLinFactNeighborY="42370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</dgm:ptLst>
  <dgm:cxnLst>
    <dgm:cxn modelId="{338FB8CC-AA27-4276-BCDE-A9E768F346DB}" type="presOf" srcId="{CDB59FF1-A002-4F9D-A71F-01850524D77D}" destId="{E2202273-4A6E-46F0-8F28-DDB9B67E31DD}" srcOrd="1" destOrd="0" presId="urn:microsoft.com/office/officeart/2005/8/layout/list1"/>
    <dgm:cxn modelId="{810EE713-8135-4970-B7AC-9E9FEC3EC5D1}" type="presOf" srcId="{5AFA4E00-1C76-4D2C-B8BC-B09EC544ADCD}" destId="{D41243F7-19C5-4C88-8A52-7D7464AD054A}" srcOrd="0" destOrd="0" presId="urn:microsoft.com/office/officeart/2005/8/layout/list1"/>
    <dgm:cxn modelId="{E75CAA6D-02AD-4A77-B9FC-930E8C5D919C}" type="presOf" srcId="{20E0454D-340D-4C3D-9467-BD3A8DCEAADF}" destId="{49B39453-DA4E-47FA-AF61-8FEE348EDAC1}" srcOrd="0" destOrd="0" presId="urn:microsoft.com/office/officeart/2005/8/layout/list1"/>
    <dgm:cxn modelId="{172D6A8C-C8F8-46D2-A69D-00142CF15D26}" type="presOf" srcId="{5D405BDA-5DCD-4008-9E13-DE8C5D86FB63}" destId="{2D4BA293-004E-4E92-8577-0BB80D73AFBA}" srcOrd="1" destOrd="0" presId="urn:microsoft.com/office/officeart/2005/8/layout/list1"/>
    <dgm:cxn modelId="{848A6196-D594-4513-B088-7C3FDB896618}" srcId="{20E0454D-340D-4C3D-9467-BD3A8DCEAADF}" destId="{5AFA4E00-1C76-4D2C-B8BC-B09EC544ADCD}" srcOrd="1" destOrd="0" parTransId="{210E1E04-C616-45CF-B224-C6C25DA9F478}" sibTransId="{1F92B054-EF52-4645-BB02-A949AF6A9F56}"/>
    <dgm:cxn modelId="{8415ECD6-39E5-413D-A0B1-4E4608DAEDC5}" type="presOf" srcId="{9D9A0412-5B74-4DB1-B40E-5FF4320EB9C7}" destId="{6557CF49-2EB5-4C09-A9BC-DB97FFA68626}" srcOrd="0" destOrd="0" presId="urn:microsoft.com/office/officeart/2005/8/layout/list1"/>
    <dgm:cxn modelId="{D4EDD9A7-4E34-4549-BD48-8ACD24929E0A}" type="presOf" srcId="{5AFA4E00-1C76-4D2C-B8BC-B09EC544ADCD}" destId="{616334A2-9E7C-4DF1-AB7D-12E6AC02A790}" srcOrd="1" destOrd="0" presId="urn:microsoft.com/office/officeart/2005/8/layout/list1"/>
    <dgm:cxn modelId="{779925B2-74F6-484E-90B6-EE36F0EE1513}" type="presOf" srcId="{9D9A0412-5B74-4DB1-B40E-5FF4320EB9C7}" destId="{17927790-72BE-45F2-A041-63B358A15087}" srcOrd="1" destOrd="0" presId="urn:microsoft.com/office/officeart/2005/8/layout/list1"/>
    <dgm:cxn modelId="{DF12B8AD-4E7B-40C7-B9E5-D137C0AB9F9B}" srcId="{20E0454D-340D-4C3D-9467-BD3A8DCEAADF}" destId="{CDB59FF1-A002-4F9D-A71F-01850524D77D}" srcOrd="3" destOrd="0" parTransId="{AC6ECAA4-A602-4CB4-9B04-8566039BD957}" sibTransId="{6661DAED-DC6D-48F4-84CB-1707C7E82D77}"/>
    <dgm:cxn modelId="{34F8D45C-63E6-413D-BE17-CBDA8857171E}" type="presOf" srcId="{5D405BDA-5DCD-4008-9E13-DE8C5D86FB63}" destId="{1F53F66F-894E-41F6-94B4-8CEF3C24FB8A}" srcOrd="0" destOrd="0" presId="urn:microsoft.com/office/officeart/2005/8/layout/list1"/>
    <dgm:cxn modelId="{1227F7DB-7738-4A6B-9440-D2D4FAC35A01}" srcId="{20E0454D-340D-4C3D-9467-BD3A8DCEAADF}" destId="{9D9A0412-5B74-4DB1-B40E-5FF4320EB9C7}" srcOrd="2" destOrd="0" parTransId="{6CA5E65E-0321-41E3-A399-8C64C8345CE2}" sibTransId="{AC660FD8-D303-4AE5-97D7-9EE4F3A60FCE}"/>
    <dgm:cxn modelId="{1DD3B0FD-9695-4A27-A843-E0789869166F}" type="presOf" srcId="{CDB59FF1-A002-4F9D-A71F-01850524D77D}" destId="{A45E6B8D-493C-4E17-8FB2-8F147C50AA9D}" srcOrd="0" destOrd="0" presId="urn:microsoft.com/office/officeart/2005/8/layout/list1"/>
    <dgm:cxn modelId="{D3298395-0392-4EBA-82AC-79747A0FA867}" srcId="{20E0454D-340D-4C3D-9467-BD3A8DCEAADF}" destId="{5D405BDA-5DCD-4008-9E13-DE8C5D86FB63}" srcOrd="0" destOrd="0" parTransId="{ED1C610A-E1AA-4227-83BB-ED5F61F03114}" sibTransId="{D22D68B5-B179-4FC2-ACE3-C1253C2F4A54}"/>
    <dgm:cxn modelId="{F9634CD3-9697-4FDD-8AEF-61DC303B0DAE}" type="presParOf" srcId="{49B39453-DA4E-47FA-AF61-8FEE348EDAC1}" destId="{691F4454-B0E1-4F5B-BB55-067132F79BE5}" srcOrd="0" destOrd="0" presId="urn:microsoft.com/office/officeart/2005/8/layout/list1"/>
    <dgm:cxn modelId="{69F971AA-BC8D-417C-B420-47544AADE1D3}" type="presParOf" srcId="{691F4454-B0E1-4F5B-BB55-067132F79BE5}" destId="{1F53F66F-894E-41F6-94B4-8CEF3C24FB8A}" srcOrd="0" destOrd="0" presId="urn:microsoft.com/office/officeart/2005/8/layout/list1"/>
    <dgm:cxn modelId="{D2C7813A-E141-41FE-B587-C9EAAFD8CD19}" type="presParOf" srcId="{691F4454-B0E1-4F5B-BB55-067132F79BE5}" destId="{2D4BA293-004E-4E92-8577-0BB80D73AFBA}" srcOrd="1" destOrd="0" presId="urn:microsoft.com/office/officeart/2005/8/layout/list1"/>
    <dgm:cxn modelId="{B519730C-0F70-4B0A-A13B-0AEA82A461DB}" type="presParOf" srcId="{49B39453-DA4E-47FA-AF61-8FEE348EDAC1}" destId="{FBD705B7-DF9C-44AE-B7F8-F2CB99B59EF6}" srcOrd="1" destOrd="0" presId="urn:microsoft.com/office/officeart/2005/8/layout/list1"/>
    <dgm:cxn modelId="{ADE0638F-647B-4CFD-867A-CD28E79298E4}" type="presParOf" srcId="{49B39453-DA4E-47FA-AF61-8FEE348EDAC1}" destId="{CBA9EAC7-B254-4EAF-B19F-BE67E5CB71BA}" srcOrd="2" destOrd="0" presId="urn:microsoft.com/office/officeart/2005/8/layout/list1"/>
    <dgm:cxn modelId="{104A214E-EBA0-401A-A35F-86B850E0D128}" type="presParOf" srcId="{49B39453-DA4E-47FA-AF61-8FEE348EDAC1}" destId="{ADA2245B-3E19-42CA-A998-8A17101DFE7A}" srcOrd="3" destOrd="0" presId="urn:microsoft.com/office/officeart/2005/8/layout/list1"/>
    <dgm:cxn modelId="{1711E580-3711-467C-8E01-D1D4145FF108}" type="presParOf" srcId="{49B39453-DA4E-47FA-AF61-8FEE348EDAC1}" destId="{AFF6CA21-3F42-4466-AB0A-082BC48BB6F0}" srcOrd="4" destOrd="0" presId="urn:microsoft.com/office/officeart/2005/8/layout/list1"/>
    <dgm:cxn modelId="{A99B536A-3C13-46B9-BCF7-4CC8369F3DD5}" type="presParOf" srcId="{AFF6CA21-3F42-4466-AB0A-082BC48BB6F0}" destId="{D41243F7-19C5-4C88-8A52-7D7464AD054A}" srcOrd="0" destOrd="0" presId="urn:microsoft.com/office/officeart/2005/8/layout/list1"/>
    <dgm:cxn modelId="{D2D6952F-0B67-478F-800D-7D981B459FD5}" type="presParOf" srcId="{AFF6CA21-3F42-4466-AB0A-082BC48BB6F0}" destId="{616334A2-9E7C-4DF1-AB7D-12E6AC02A790}" srcOrd="1" destOrd="0" presId="urn:microsoft.com/office/officeart/2005/8/layout/list1"/>
    <dgm:cxn modelId="{C8FE08F2-C4AA-4B25-9EFC-5490608F1746}" type="presParOf" srcId="{49B39453-DA4E-47FA-AF61-8FEE348EDAC1}" destId="{FA639400-021E-4D47-AB7E-4B98005DC8CD}" srcOrd="5" destOrd="0" presId="urn:microsoft.com/office/officeart/2005/8/layout/list1"/>
    <dgm:cxn modelId="{8E1C18EE-651A-4F52-A686-51DAE0D041B5}" type="presParOf" srcId="{49B39453-DA4E-47FA-AF61-8FEE348EDAC1}" destId="{1EACBB36-FD41-468A-BFDD-2E889FB4FDDC}" srcOrd="6" destOrd="0" presId="urn:microsoft.com/office/officeart/2005/8/layout/list1"/>
    <dgm:cxn modelId="{B5A30FB9-BF2F-4D94-A758-A5FE361CF69A}" type="presParOf" srcId="{49B39453-DA4E-47FA-AF61-8FEE348EDAC1}" destId="{E267683A-E168-441A-8DA6-98B6DFD2D939}" srcOrd="7" destOrd="0" presId="urn:microsoft.com/office/officeart/2005/8/layout/list1"/>
    <dgm:cxn modelId="{09EEA68F-2630-474E-91FA-B11D0F0C6AB0}" type="presParOf" srcId="{49B39453-DA4E-47FA-AF61-8FEE348EDAC1}" destId="{08C133B0-AA8D-48FD-8698-9FC69CF593F2}" srcOrd="8" destOrd="0" presId="urn:microsoft.com/office/officeart/2005/8/layout/list1"/>
    <dgm:cxn modelId="{DC2C793E-0C30-4163-8DD8-7D88B07FB8FD}" type="presParOf" srcId="{08C133B0-AA8D-48FD-8698-9FC69CF593F2}" destId="{6557CF49-2EB5-4C09-A9BC-DB97FFA68626}" srcOrd="0" destOrd="0" presId="urn:microsoft.com/office/officeart/2005/8/layout/list1"/>
    <dgm:cxn modelId="{72152AD6-44C5-44C4-AEAD-A218C474DE66}" type="presParOf" srcId="{08C133B0-AA8D-48FD-8698-9FC69CF593F2}" destId="{17927790-72BE-45F2-A041-63B358A15087}" srcOrd="1" destOrd="0" presId="urn:microsoft.com/office/officeart/2005/8/layout/list1"/>
    <dgm:cxn modelId="{9911645E-5329-4C7C-B5D6-0FF267876CE0}" type="presParOf" srcId="{49B39453-DA4E-47FA-AF61-8FEE348EDAC1}" destId="{6FF5FCC0-E299-4410-AF53-02FB2082C73B}" srcOrd="9" destOrd="0" presId="urn:microsoft.com/office/officeart/2005/8/layout/list1"/>
    <dgm:cxn modelId="{BD70E6FA-3B9A-47CA-ADDA-FE824B312BB1}" type="presParOf" srcId="{49B39453-DA4E-47FA-AF61-8FEE348EDAC1}" destId="{491B14FE-62FA-4456-8EA8-9AC986895A15}" srcOrd="10" destOrd="0" presId="urn:microsoft.com/office/officeart/2005/8/layout/list1"/>
    <dgm:cxn modelId="{CC4089C0-95E9-44CA-8F3B-D0E33E8FB577}" type="presParOf" srcId="{49B39453-DA4E-47FA-AF61-8FEE348EDAC1}" destId="{3E12D6DA-9D9A-40F1-9394-D36C5C6F0127}" srcOrd="11" destOrd="0" presId="urn:microsoft.com/office/officeart/2005/8/layout/list1"/>
    <dgm:cxn modelId="{C8D99FFF-4AF3-4B33-B235-40A4DE858555}" type="presParOf" srcId="{49B39453-DA4E-47FA-AF61-8FEE348EDAC1}" destId="{B84C6BFA-9B29-48C8-AF2E-1A5BD612D61B}" srcOrd="12" destOrd="0" presId="urn:microsoft.com/office/officeart/2005/8/layout/list1"/>
    <dgm:cxn modelId="{377229C9-1AA6-4F78-B36D-35B5E905FFFB}" type="presParOf" srcId="{B84C6BFA-9B29-48C8-AF2E-1A5BD612D61B}" destId="{A45E6B8D-493C-4E17-8FB2-8F147C50AA9D}" srcOrd="0" destOrd="0" presId="urn:microsoft.com/office/officeart/2005/8/layout/list1"/>
    <dgm:cxn modelId="{D127C2E3-7BD4-40D7-BDA2-6A8D008E666A}" type="presParOf" srcId="{B84C6BFA-9B29-48C8-AF2E-1A5BD612D61B}" destId="{E2202273-4A6E-46F0-8F28-DDB9B67E31DD}" srcOrd="1" destOrd="0" presId="urn:microsoft.com/office/officeart/2005/8/layout/list1"/>
    <dgm:cxn modelId="{330E68CA-6B3A-47C7-B2E0-C6A0E50BCB0F}" type="presParOf" srcId="{49B39453-DA4E-47FA-AF61-8FEE348EDAC1}" destId="{9D3F71CF-2A7C-4E63-AADF-6663BB75C0A3}" srcOrd="13" destOrd="0" presId="urn:microsoft.com/office/officeart/2005/8/layout/list1"/>
    <dgm:cxn modelId="{BE8B2BA1-C197-49CF-AC3E-DED0E3A40A3B}" type="presParOf" srcId="{49B39453-DA4E-47FA-AF61-8FEE348EDAC1}" destId="{32A12219-99FA-4DC2-A908-D83A0DBE30B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ED0ED8-97D9-4F83-A2DD-401EA4235F6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DEF241-6669-4F09-B406-F4E604DDF32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50800" dist="1016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ru-RU" sz="1300" b="1" i="0" dirty="0"/>
            <a:t>Проведение финансово-экономической экспертизы проекта бюджета на 2019 </a:t>
          </a:r>
          <a:r>
            <a:rPr lang="ru-RU" sz="1300" b="1" i="0" dirty="0" smtClean="0"/>
            <a:t>год и плановый период, в том числе:                                                                                                                                           </a:t>
          </a:r>
          <a:r>
            <a:rPr lang="ru-RU" sz="1300" i="0" dirty="0" smtClean="0"/>
            <a:t>- доходная </a:t>
          </a:r>
          <a:r>
            <a:rPr lang="ru-RU" sz="1300" i="0" dirty="0"/>
            <a:t>и расходная части (в </a:t>
          </a:r>
          <a:r>
            <a:rPr lang="ru-RU" sz="1300" i="0" dirty="0" smtClean="0"/>
            <a:t>том числе МП </a:t>
          </a:r>
          <a:r>
            <a:rPr lang="ru-RU" sz="1300" i="0" dirty="0"/>
            <a:t>и </a:t>
          </a:r>
          <a:r>
            <a:rPr lang="ru-RU" sz="1300" i="0" dirty="0" smtClean="0"/>
            <a:t>непрограммные расходы)                                                                                                                                                   </a:t>
          </a:r>
          <a:r>
            <a:rPr lang="ru-RU" sz="1300" i="0" dirty="0"/>
            <a:t>- </a:t>
          </a:r>
          <a:r>
            <a:rPr lang="ru-RU" sz="1300" i="0" dirty="0" smtClean="0"/>
            <a:t>проект </a:t>
          </a:r>
          <a:r>
            <a:rPr lang="ru-RU" sz="1300" i="0" dirty="0"/>
            <a:t>АИП города </a:t>
          </a:r>
          <a:r>
            <a:rPr lang="ru-RU" sz="1300" i="0" dirty="0" smtClean="0"/>
            <a:t>Твери                                                                                                                                                     </a:t>
          </a:r>
          <a:r>
            <a:rPr lang="ru-RU" sz="1300" i="0" dirty="0"/>
            <a:t>- </a:t>
          </a:r>
          <a:r>
            <a:rPr lang="ru-RU" sz="1300" i="0" dirty="0" smtClean="0"/>
            <a:t>проект </a:t>
          </a:r>
          <a:r>
            <a:rPr lang="ru-RU" sz="1300" i="0" dirty="0"/>
            <a:t>дефицита </a:t>
          </a:r>
          <a:r>
            <a:rPr lang="ru-RU" sz="1300" i="0" dirty="0" smtClean="0"/>
            <a:t>бюджета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1300" i="0" dirty="0"/>
            <a:t>- </a:t>
          </a:r>
          <a:r>
            <a:rPr lang="ru-RU" sz="1300" i="0" dirty="0" smtClean="0"/>
            <a:t>проект </a:t>
          </a:r>
          <a:r>
            <a:rPr lang="ru-RU" sz="1300" i="0" dirty="0"/>
            <a:t>Прогнозного плана приватизации муниципального имущества</a:t>
          </a:r>
          <a:endParaRPr lang="ru-RU" sz="1300" dirty="0"/>
        </a:p>
      </dgm:t>
    </dgm:pt>
    <dgm:pt modelId="{FF226C48-86A5-4C77-9062-E4633B40AF49}" type="parTrans" cxnId="{5055F9F7-FE78-4690-A6E7-8C23C2134CB5}">
      <dgm:prSet/>
      <dgm:spPr/>
      <dgm:t>
        <a:bodyPr/>
        <a:lstStyle/>
        <a:p>
          <a:endParaRPr lang="ru-RU"/>
        </a:p>
      </dgm:t>
    </dgm:pt>
    <dgm:pt modelId="{F7EEFB6E-DB1C-44F9-A2F9-DA6E130A098D}" type="sibTrans" cxnId="{5055F9F7-FE78-4690-A6E7-8C23C2134CB5}">
      <dgm:prSet/>
      <dgm:spPr/>
      <dgm:t>
        <a:bodyPr/>
        <a:lstStyle/>
        <a:p>
          <a:endParaRPr lang="ru-RU"/>
        </a:p>
      </dgm:t>
    </dgm:pt>
    <dgm:pt modelId="{2B662EC7-0659-49A5-A210-4B5E9CEECF71}">
      <dgm:prSet phldrT="[Текст]" custT="1"/>
      <dgm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Последующий </a:t>
          </a:r>
          <a:r>
            <a:rPr lang="ru-RU" sz="1600" b="1" dirty="0">
              <a:solidFill>
                <a:srgbClr val="002060"/>
              </a:solidFill>
            </a:rPr>
            <a:t>контроль</a:t>
          </a:r>
        </a:p>
      </dgm:t>
    </dgm:pt>
    <dgm:pt modelId="{C68F98EB-9904-4F77-A59D-339724F8E20E}" type="parTrans" cxnId="{08EB8770-699F-4425-AAE4-92E6C90408E1}">
      <dgm:prSet/>
      <dgm:spPr/>
      <dgm:t>
        <a:bodyPr/>
        <a:lstStyle/>
        <a:p>
          <a:endParaRPr lang="ru-RU"/>
        </a:p>
      </dgm:t>
    </dgm:pt>
    <dgm:pt modelId="{087F1E91-9083-4AC1-AA14-463D6F942E80}" type="sibTrans" cxnId="{08EB8770-699F-4425-AAE4-92E6C90408E1}">
      <dgm:prSet/>
      <dgm:spPr/>
      <dgm:t>
        <a:bodyPr/>
        <a:lstStyle/>
        <a:p>
          <a:endParaRPr lang="ru-RU"/>
        </a:p>
      </dgm:t>
    </dgm:pt>
    <dgm:pt modelId="{1492D06C-598F-4033-B28E-68527F9F1B17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889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300" b="1" i="0" dirty="0"/>
            <a:t>Внешняя проверка отчета </a:t>
          </a:r>
          <a:r>
            <a:rPr lang="ru-RU" sz="1300" b="1" i="0" dirty="0" smtClean="0"/>
            <a:t>Администрации </a:t>
          </a:r>
          <a:r>
            <a:rPr lang="ru-RU" sz="1300" b="1" i="0" dirty="0"/>
            <a:t>города Твери об исполнении бюджета за 2017 год, </a:t>
          </a:r>
          <a:r>
            <a:rPr lang="ru-RU" sz="1300" b="1" i="0" dirty="0" smtClean="0"/>
            <a:t>в том числе:                                                                                                                                                                                    </a:t>
          </a:r>
          <a:r>
            <a:rPr lang="ru-RU" sz="1300" b="0" dirty="0"/>
            <a:t>- проверка бюджетной отчетности главных администраторов бюджетных </a:t>
          </a:r>
          <a:r>
            <a:rPr lang="ru-RU" sz="1300" b="0" dirty="0" smtClean="0"/>
            <a:t>средств    - проверка отчета об исполнении АИП города Твери</a:t>
          </a:r>
          <a:endParaRPr lang="ru-RU" sz="1300" b="1" dirty="0"/>
        </a:p>
      </dgm:t>
    </dgm:pt>
    <dgm:pt modelId="{AFBD410D-D9C5-49E2-9F26-404FB4575424}" type="parTrans" cxnId="{1188914B-49AA-4166-9840-2C7B78133ED7}">
      <dgm:prSet/>
      <dgm:spPr/>
      <dgm:t>
        <a:bodyPr/>
        <a:lstStyle/>
        <a:p>
          <a:endParaRPr lang="ru-RU"/>
        </a:p>
      </dgm:t>
    </dgm:pt>
    <dgm:pt modelId="{D2856945-26A3-46EC-AF58-4424910ECEA1}" type="sibTrans" cxnId="{1188914B-49AA-4166-9840-2C7B78133ED7}">
      <dgm:prSet/>
      <dgm:spPr/>
      <dgm:t>
        <a:bodyPr/>
        <a:lstStyle/>
        <a:p>
          <a:endParaRPr lang="ru-RU"/>
        </a:p>
      </dgm:t>
    </dgm:pt>
    <dgm:pt modelId="{59746584-6633-49E6-8DAF-4E8C2B726CC1}">
      <dgm:prSet custT="1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889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ct val="15000"/>
            </a:spcAft>
          </a:pPr>
          <a:r>
            <a:rPr lang="ru-RU" sz="1300" b="1" i="0" dirty="0"/>
            <a:t>Проведение мониторингов в части:                                                                                                                                   </a:t>
          </a:r>
          <a:r>
            <a:rPr lang="ru-RU" sz="1300" i="0" dirty="0"/>
            <a:t>- текущего исполнения бюджета по доходам, расходам, </a:t>
          </a:r>
          <a:r>
            <a:rPr lang="ru-RU" sz="1300" i="0" dirty="0" smtClean="0"/>
            <a:t>МП</a:t>
          </a:r>
          <a:r>
            <a:rPr lang="ru-RU" sz="1300" i="1" dirty="0" smtClean="0"/>
            <a:t>                                                                                                            </a:t>
          </a:r>
          <a:r>
            <a:rPr lang="ru-RU" sz="1300" i="0" dirty="0"/>
            <a:t>- исполнения Прогнозного плана приватизации муниципального </a:t>
          </a:r>
          <a:r>
            <a:rPr lang="ru-RU" sz="1300" i="0" dirty="0" smtClean="0"/>
            <a:t>имущества                                                                    </a:t>
          </a:r>
          <a:r>
            <a:rPr lang="ru-RU" sz="1300" i="0" dirty="0"/>
            <a:t>- исполнения АИП города </a:t>
          </a:r>
          <a:r>
            <a:rPr lang="ru-RU" sz="1300" i="0" dirty="0" smtClean="0"/>
            <a:t>Твери                                                                                                                                                   </a:t>
          </a:r>
          <a:r>
            <a:rPr lang="ru-RU" sz="1300" i="0" dirty="0"/>
            <a:t>- выполнения планов ФХД </a:t>
          </a:r>
          <a:r>
            <a:rPr lang="ru-RU" sz="1300" i="0" dirty="0" smtClean="0"/>
            <a:t>МУП                                                                                                                                 </a:t>
          </a:r>
          <a:r>
            <a:rPr lang="ru-RU" sz="1300" i="0" dirty="0"/>
            <a:t>- </a:t>
          </a:r>
          <a:r>
            <a:rPr lang="ru-RU" sz="1300" i="0" dirty="0" smtClean="0"/>
            <a:t>выделения земельных участков многодетным семьям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1300" i="0" dirty="0"/>
            <a:t>- эффективности использования муниципального </a:t>
          </a:r>
          <a:r>
            <a:rPr lang="ru-RU" sz="1300" i="0" dirty="0" smtClean="0"/>
            <a:t>жилищного фонда                                                                                                                  </a:t>
          </a:r>
          <a:endParaRPr lang="ru-RU" sz="1300" i="1" dirty="0"/>
        </a:p>
      </dgm:t>
    </dgm:pt>
    <dgm:pt modelId="{CB232C57-A08B-4CC0-8AE9-E829E66C7DB7}" type="parTrans" cxnId="{980F1742-5E93-4A0E-B938-2A6FAE38A2C0}">
      <dgm:prSet/>
      <dgm:spPr/>
      <dgm:t>
        <a:bodyPr/>
        <a:lstStyle/>
        <a:p>
          <a:endParaRPr lang="ru-RU"/>
        </a:p>
      </dgm:t>
    </dgm:pt>
    <dgm:pt modelId="{D5AA8D1E-6786-43F7-8E99-EB0F43A3DA27}" type="sibTrans" cxnId="{980F1742-5E93-4A0E-B938-2A6FAE38A2C0}">
      <dgm:prSet/>
      <dgm:spPr/>
      <dgm:t>
        <a:bodyPr/>
        <a:lstStyle/>
        <a:p>
          <a:endParaRPr lang="ru-RU"/>
        </a:p>
      </dgm:t>
    </dgm:pt>
    <dgm:pt modelId="{8C6A46D6-16D2-4CBA-A899-A1B419ACFC61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baseline="0" dirty="0">
              <a:solidFill>
                <a:schemeClr val="accent3">
                  <a:lumMod val="50000"/>
                </a:schemeClr>
              </a:solidFill>
            </a:rPr>
            <a:t>Предварительный</a:t>
          </a:r>
          <a:r>
            <a:rPr lang="ru-RU" sz="800" b="1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baseline="0" dirty="0">
              <a:solidFill>
                <a:schemeClr val="accent3">
                  <a:lumMod val="50000"/>
                </a:schemeClr>
              </a:solidFill>
            </a:rPr>
            <a:t>контроль</a:t>
          </a:r>
        </a:p>
      </dgm:t>
    </dgm:pt>
    <dgm:pt modelId="{055189F6-6FFB-4975-8D5B-F9FC4D43C92A}" type="sibTrans" cxnId="{D8FE3E52-ADF1-46BA-8174-0A263ADCE207}">
      <dgm:prSet/>
      <dgm:spPr/>
      <dgm:t>
        <a:bodyPr/>
        <a:lstStyle/>
        <a:p>
          <a:endParaRPr lang="ru-RU"/>
        </a:p>
      </dgm:t>
    </dgm:pt>
    <dgm:pt modelId="{E626BD57-AC36-4AF5-8571-C2ADE79D74AA}" type="parTrans" cxnId="{D8FE3E52-ADF1-46BA-8174-0A263ADCE207}">
      <dgm:prSet/>
      <dgm:spPr/>
      <dgm:t>
        <a:bodyPr/>
        <a:lstStyle/>
        <a:p>
          <a:endParaRPr lang="ru-RU"/>
        </a:p>
      </dgm:t>
    </dgm:pt>
    <dgm:pt modelId="{B7FEC861-5719-4146-8762-BD5B01C25540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50800" dist="1016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ru-RU" sz="1300" b="1" dirty="0">
              <a:solidFill>
                <a:sysClr val="windowText" lastClr="000000"/>
              </a:solidFill>
            </a:rPr>
            <a:t>Финансово-экономическая экспертиза проектов муниципальных правовых актов города Твери</a:t>
          </a:r>
        </a:p>
      </dgm:t>
    </dgm:pt>
    <dgm:pt modelId="{1BE1E3FD-8EEE-4091-B180-ED2D3530A093}" type="parTrans" cxnId="{BE8722E9-821E-4036-9D1B-E02663261350}">
      <dgm:prSet/>
      <dgm:spPr/>
      <dgm:t>
        <a:bodyPr/>
        <a:lstStyle/>
        <a:p>
          <a:endParaRPr lang="ru-RU"/>
        </a:p>
      </dgm:t>
    </dgm:pt>
    <dgm:pt modelId="{7611F1B5-1FED-4AD7-B32C-043B1EA32931}" type="sibTrans" cxnId="{BE8722E9-821E-4036-9D1B-E02663261350}">
      <dgm:prSet/>
      <dgm:spPr/>
      <dgm:t>
        <a:bodyPr/>
        <a:lstStyle/>
        <a:p>
          <a:endParaRPr lang="ru-RU"/>
        </a:p>
      </dgm:t>
    </dgm:pt>
    <dgm:pt modelId="{4C71C017-DFD2-470C-B69B-8DB932B780AA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889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300" b="1" dirty="0"/>
            <a:t>Проверка отчета </a:t>
          </a:r>
          <a:r>
            <a:rPr lang="ru-RU" sz="1300" b="1" dirty="0" smtClean="0"/>
            <a:t>об </a:t>
          </a:r>
          <a:r>
            <a:rPr lang="ru-RU" sz="1300" b="1" dirty="0"/>
            <a:t>исполнении Прогнозного плана приватизации за 2017 </a:t>
          </a:r>
          <a:r>
            <a:rPr lang="ru-RU" sz="1300" b="1" dirty="0" smtClean="0"/>
            <a:t>год</a:t>
          </a:r>
          <a:endParaRPr lang="ru-RU" sz="1300" b="1" dirty="0"/>
        </a:p>
      </dgm:t>
    </dgm:pt>
    <dgm:pt modelId="{3B5E2B1F-1288-4284-8100-8C5533010824}" type="parTrans" cxnId="{FB15193F-6182-4A7E-8848-264B58C638BB}">
      <dgm:prSet/>
      <dgm:spPr/>
      <dgm:t>
        <a:bodyPr/>
        <a:lstStyle/>
        <a:p>
          <a:endParaRPr lang="ru-RU"/>
        </a:p>
      </dgm:t>
    </dgm:pt>
    <dgm:pt modelId="{E4EFC748-0C24-4335-8959-4AAE64B1C527}" type="sibTrans" cxnId="{FB15193F-6182-4A7E-8848-264B58C638BB}">
      <dgm:prSet/>
      <dgm:spPr/>
      <dgm:t>
        <a:bodyPr/>
        <a:lstStyle/>
        <a:p>
          <a:endParaRPr lang="ru-RU"/>
        </a:p>
      </dgm:t>
    </dgm:pt>
    <dgm:pt modelId="{D6855AE7-65E3-4FF8-B140-96A21B397B57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889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300" b="1" dirty="0"/>
            <a:t>Проведение </a:t>
          </a:r>
          <a:r>
            <a:rPr lang="ru-RU" sz="1300" b="1" dirty="0" smtClean="0"/>
            <a:t>тематических (контрольных и экспертно-аналитических) мероприятий</a:t>
          </a:r>
          <a:endParaRPr lang="ru-RU" sz="1300" b="1" dirty="0"/>
        </a:p>
      </dgm:t>
    </dgm:pt>
    <dgm:pt modelId="{FA2E504C-250D-4450-9BFA-57F5692FFC0A}" type="parTrans" cxnId="{13169A0E-DA11-4FB4-BD38-0D61AD10951E}">
      <dgm:prSet/>
      <dgm:spPr/>
      <dgm:t>
        <a:bodyPr/>
        <a:lstStyle/>
        <a:p>
          <a:endParaRPr lang="ru-RU"/>
        </a:p>
      </dgm:t>
    </dgm:pt>
    <dgm:pt modelId="{111356AA-FAB6-4EAD-999E-328F4D3B7634}" type="sibTrans" cxnId="{13169A0E-DA11-4FB4-BD38-0D61AD10951E}">
      <dgm:prSet/>
      <dgm:spPr/>
      <dgm:t>
        <a:bodyPr/>
        <a:lstStyle/>
        <a:p>
          <a:endParaRPr lang="ru-RU"/>
        </a:p>
      </dgm:t>
    </dgm:pt>
    <dgm:pt modelId="{6D2FE0D1-8423-4042-9877-744AF39CD85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50800" dist="889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300" b="1" dirty="0"/>
            <a:t>Аудит муниципальных </a:t>
          </a:r>
          <a:r>
            <a:rPr lang="ru-RU" sz="1300" b="1" dirty="0" smtClean="0"/>
            <a:t>закупок </a:t>
          </a:r>
          <a:endParaRPr lang="ru-RU" sz="1300" b="1" dirty="0"/>
        </a:p>
      </dgm:t>
    </dgm:pt>
    <dgm:pt modelId="{638A8708-8E83-41CE-99C5-6EC01805314B}" type="parTrans" cxnId="{B2C17393-9998-489B-AE5D-32FDD357EE3F}">
      <dgm:prSet/>
      <dgm:spPr/>
      <dgm:t>
        <a:bodyPr/>
        <a:lstStyle/>
        <a:p>
          <a:endParaRPr lang="ru-RU"/>
        </a:p>
      </dgm:t>
    </dgm:pt>
    <dgm:pt modelId="{DD696F95-0CB6-43E2-8A78-2728C8020E78}" type="sibTrans" cxnId="{B2C17393-9998-489B-AE5D-32FDD357EE3F}">
      <dgm:prSet/>
      <dgm:spPr/>
      <dgm:t>
        <a:bodyPr/>
        <a:lstStyle/>
        <a:p>
          <a:endParaRPr lang="ru-RU"/>
        </a:p>
      </dgm:t>
    </dgm:pt>
    <dgm:pt modelId="{F2B6C0E1-C183-42C6-9C29-D506D9E9B651}" type="pres">
      <dgm:prSet presAssocID="{3BED0ED8-97D9-4F83-A2DD-401EA4235F6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53A5F5-E9D0-4AC4-BDC9-ACBC6D116260}" type="pres">
      <dgm:prSet presAssocID="{8C6A46D6-16D2-4CBA-A899-A1B419ACFC61}" presName="composite" presStyleCnt="0"/>
      <dgm:spPr/>
    </dgm:pt>
    <dgm:pt modelId="{55A76D86-F6FF-4479-9963-96BEE1A2A6CA}" type="pres">
      <dgm:prSet presAssocID="{8C6A46D6-16D2-4CBA-A899-A1B419ACFC61}" presName="parentText" presStyleLbl="alignNode1" presStyleIdx="0" presStyleCnt="2" custScaleX="146626" custScaleY="91525" custLinFactNeighborX="4297" custLinFactNeighborY="-236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8B6BA-A54C-4FF0-A5BE-14864690B563}" type="pres">
      <dgm:prSet presAssocID="{8C6A46D6-16D2-4CBA-A899-A1B419ACFC61}" presName="descendantText" presStyleLbl="alignAcc1" presStyleIdx="0" presStyleCnt="2" custAng="0" custScaleX="85271" custScaleY="146942" custLinFactNeighborX="-441" custLinFactNeighborY="-12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CADC5-369D-447B-BB44-9650A6C39C0B}" type="pres">
      <dgm:prSet presAssocID="{055189F6-6FFB-4975-8D5B-F9FC4D43C92A}" presName="sp" presStyleCnt="0"/>
      <dgm:spPr/>
    </dgm:pt>
    <dgm:pt modelId="{F9805710-EEAC-4E07-A20B-55B828569CCD}" type="pres">
      <dgm:prSet presAssocID="{2B662EC7-0659-49A5-A210-4B5E9CEECF71}" presName="composite" presStyleCnt="0"/>
      <dgm:spPr/>
    </dgm:pt>
    <dgm:pt modelId="{935194A4-5CE7-486D-AD61-5075002F7459}" type="pres">
      <dgm:prSet presAssocID="{2B662EC7-0659-49A5-A210-4B5E9CEECF71}" presName="parentText" presStyleLbl="alignNode1" presStyleIdx="1" presStyleCnt="2" custScaleX="150390" custScaleY="105134" custLinFactNeighborX="2515" custLinFactNeighborY="-150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110A5-9F68-4E35-806F-E31D764961DA}" type="pres">
      <dgm:prSet presAssocID="{2B662EC7-0659-49A5-A210-4B5E9CEECF71}" presName="descendantText" presStyleLbl="alignAcc1" presStyleIdx="1" presStyleCnt="2" custScaleX="85302" custScaleY="201618" custLinFactNeighborX="-298" custLinFactNeighborY="13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2FF3B5-76AD-412A-8E08-07C0A6D2D89F}" type="presOf" srcId="{8C6A46D6-16D2-4CBA-A899-A1B419ACFC61}" destId="{55A76D86-F6FF-4479-9963-96BEE1A2A6CA}" srcOrd="0" destOrd="0" presId="urn:microsoft.com/office/officeart/2005/8/layout/chevron2"/>
    <dgm:cxn modelId="{BE8722E9-821E-4036-9D1B-E02663261350}" srcId="{8C6A46D6-16D2-4CBA-A899-A1B419ACFC61}" destId="{B7FEC861-5719-4146-8762-BD5B01C25540}" srcOrd="1" destOrd="0" parTransId="{1BE1E3FD-8EEE-4091-B180-ED2D3530A093}" sibTransId="{7611F1B5-1FED-4AD7-B32C-043B1EA32931}"/>
    <dgm:cxn modelId="{9AB9BFEA-6970-4E27-894E-386D85770492}" type="presOf" srcId="{B7FEC861-5719-4146-8762-BD5B01C25540}" destId="{4388B6BA-A54C-4FF0-A5BE-14864690B563}" srcOrd="0" destOrd="1" presId="urn:microsoft.com/office/officeart/2005/8/layout/chevron2"/>
    <dgm:cxn modelId="{FFDC631F-3872-449F-B435-044499283E24}" type="presOf" srcId="{3BED0ED8-97D9-4F83-A2DD-401EA4235F69}" destId="{F2B6C0E1-C183-42C6-9C29-D506D9E9B651}" srcOrd="0" destOrd="0" presId="urn:microsoft.com/office/officeart/2005/8/layout/chevron2"/>
    <dgm:cxn modelId="{5055F9F7-FE78-4690-A6E7-8C23C2134CB5}" srcId="{8C6A46D6-16D2-4CBA-A899-A1B419ACFC61}" destId="{8CDEF241-6669-4F09-B406-F4E604DDF32C}" srcOrd="0" destOrd="0" parTransId="{FF226C48-86A5-4C77-9062-E4633B40AF49}" sibTransId="{F7EEFB6E-DB1C-44F9-A2F9-DA6E130A098D}"/>
    <dgm:cxn modelId="{33589C21-6D1E-4229-ACD3-A13B30A3BA26}" type="presOf" srcId="{6D2FE0D1-8423-4042-9877-744AF39CD859}" destId="{D8E110A5-9F68-4E35-806F-E31D764961DA}" srcOrd="0" destOrd="3" presId="urn:microsoft.com/office/officeart/2005/8/layout/chevron2"/>
    <dgm:cxn modelId="{D8FE3E52-ADF1-46BA-8174-0A263ADCE207}" srcId="{3BED0ED8-97D9-4F83-A2DD-401EA4235F69}" destId="{8C6A46D6-16D2-4CBA-A899-A1B419ACFC61}" srcOrd="0" destOrd="0" parTransId="{E626BD57-AC36-4AF5-8571-C2ADE79D74AA}" sibTransId="{055189F6-6FFB-4975-8D5B-F9FC4D43C92A}"/>
    <dgm:cxn modelId="{7B060E13-37C7-4C7C-870B-ADFA3D2A78CC}" type="presOf" srcId="{8CDEF241-6669-4F09-B406-F4E604DDF32C}" destId="{4388B6BA-A54C-4FF0-A5BE-14864690B563}" srcOrd="0" destOrd="0" presId="urn:microsoft.com/office/officeart/2005/8/layout/chevron2"/>
    <dgm:cxn modelId="{1188914B-49AA-4166-9840-2C7B78133ED7}" srcId="{2B662EC7-0659-49A5-A210-4B5E9CEECF71}" destId="{1492D06C-598F-4033-B28E-68527F9F1B17}" srcOrd="0" destOrd="0" parTransId="{AFBD410D-D9C5-49E2-9F26-404FB4575424}" sibTransId="{D2856945-26A3-46EC-AF58-4424910ECEA1}"/>
    <dgm:cxn modelId="{4FE62441-6168-416C-834B-CA1AE36D5625}" type="presOf" srcId="{4C71C017-DFD2-470C-B69B-8DB932B780AA}" destId="{D8E110A5-9F68-4E35-806F-E31D764961DA}" srcOrd="0" destOrd="1" presId="urn:microsoft.com/office/officeart/2005/8/layout/chevron2"/>
    <dgm:cxn modelId="{FB15193F-6182-4A7E-8848-264B58C638BB}" srcId="{2B662EC7-0659-49A5-A210-4B5E9CEECF71}" destId="{4C71C017-DFD2-470C-B69B-8DB932B780AA}" srcOrd="1" destOrd="0" parTransId="{3B5E2B1F-1288-4284-8100-8C5533010824}" sibTransId="{E4EFC748-0C24-4335-8959-4AAE64B1C527}"/>
    <dgm:cxn modelId="{980F1742-5E93-4A0E-B938-2A6FAE38A2C0}" srcId="{2B662EC7-0659-49A5-A210-4B5E9CEECF71}" destId="{59746584-6633-49E6-8DAF-4E8C2B726CC1}" srcOrd="4" destOrd="0" parTransId="{CB232C57-A08B-4CC0-8AE9-E829E66C7DB7}" sibTransId="{D5AA8D1E-6786-43F7-8E99-EB0F43A3DA27}"/>
    <dgm:cxn modelId="{364A62BA-6937-4EE9-925D-92BD655C85D3}" type="presOf" srcId="{1492D06C-598F-4033-B28E-68527F9F1B17}" destId="{D8E110A5-9F68-4E35-806F-E31D764961DA}" srcOrd="0" destOrd="0" presId="urn:microsoft.com/office/officeart/2005/8/layout/chevron2"/>
    <dgm:cxn modelId="{13169A0E-DA11-4FB4-BD38-0D61AD10951E}" srcId="{2B662EC7-0659-49A5-A210-4B5E9CEECF71}" destId="{D6855AE7-65E3-4FF8-B140-96A21B397B57}" srcOrd="2" destOrd="0" parTransId="{FA2E504C-250D-4450-9BFA-57F5692FFC0A}" sibTransId="{111356AA-FAB6-4EAD-999E-328F4D3B7634}"/>
    <dgm:cxn modelId="{14094DDD-C267-48B2-933B-CA55611D3833}" type="presOf" srcId="{2B662EC7-0659-49A5-A210-4B5E9CEECF71}" destId="{935194A4-5CE7-486D-AD61-5075002F7459}" srcOrd="0" destOrd="0" presId="urn:microsoft.com/office/officeart/2005/8/layout/chevron2"/>
    <dgm:cxn modelId="{08EB8770-699F-4425-AAE4-92E6C90408E1}" srcId="{3BED0ED8-97D9-4F83-A2DD-401EA4235F69}" destId="{2B662EC7-0659-49A5-A210-4B5E9CEECF71}" srcOrd="1" destOrd="0" parTransId="{C68F98EB-9904-4F77-A59D-339724F8E20E}" sibTransId="{087F1E91-9083-4AC1-AA14-463D6F942E80}"/>
    <dgm:cxn modelId="{A0333D9D-FDFD-437D-A6CF-3B112AC4CCB4}" type="presOf" srcId="{D6855AE7-65E3-4FF8-B140-96A21B397B57}" destId="{D8E110A5-9F68-4E35-806F-E31D764961DA}" srcOrd="0" destOrd="2" presId="urn:microsoft.com/office/officeart/2005/8/layout/chevron2"/>
    <dgm:cxn modelId="{9BD85A23-9383-4CC5-ABA6-AAA30FB38CD3}" type="presOf" srcId="{59746584-6633-49E6-8DAF-4E8C2B726CC1}" destId="{D8E110A5-9F68-4E35-806F-E31D764961DA}" srcOrd="0" destOrd="4" presId="urn:microsoft.com/office/officeart/2005/8/layout/chevron2"/>
    <dgm:cxn modelId="{B2C17393-9998-489B-AE5D-32FDD357EE3F}" srcId="{2B662EC7-0659-49A5-A210-4B5E9CEECF71}" destId="{6D2FE0D1-8423-4042-9877-744AF39CD859}" srcOrd="3" destOrd="0" parTransId="{638A8708-8E83-41CE-99C5-6EC01805314B}" sibTransId="{DD696F95-0CB6-43E2-8A78-2728C8020E78}"/>
    <dgm:cxn modelId="{3FAB716E-85E2-4895-AF55-134994BCCEDE}" type="presParOf" srcId="{F2B6C0E1-C183-42C6-9C29-D506D9E9B651}" destId="{2C53A5F5-E9D0-4AC4-BDC9-ACBC6D116260}" srcOrd="0" destOrd="0" presId="urn:microsoft.com/office/officeart/2005/8/layout/chevron2"/>
    <dgm:cxn modelId="{93156246-5376-4CAF-A5C3-2773E5AE41E1}" type="presParOf" srcId="{2C53A5F5-E9D0-4AC4-BDC9-ACBC6D116260}" destId="{55A76D86-F6FF-4479-9963-96BEE1A2A6CA}" srcOrd="0" destOrd="0" presId="urn:microsoft.com/office/officeart/2005/8/layout/chevron2"/>
    <dgm:cxn modelId="{F6F25C47-A55E-4041-85B5-1B28A7B33DE0}" type="presParOf" srcId="{2C53A5F5-E9D0-4AC4-BDC9-ACBC6D116260}" destId="{4388B6BA-A54C-4FF0-A5BE-14864690B563}" srcOrd="1" destOrd="0" presId="urn:microsoft.com/office/officeart/2005/8/layout/chevron2"/>
    <dgm:cxn modelId="{702C522C-59C9-4B02-B3F9-B39F24820144}" type="presParOf" srcId="{F2B6C0E1-C183-42C6-9C29-D506D9E9B651}" destId="{BB8CADC5-369D-447B-BB44-9650A6C39C0B}" srcOrd="1" destOrd="0" presId="urn:microsoft.com/office/officeart/2005/8/layout/chevron2"/>
    <dgm:cxn modelId="{3D7BDAD2-BAC6-4331-AC56-D55A9B44B8E4}" type="presParOf" srcId="{F2B6C0E1-C183-42C6-9C29-D506D9E9B651}" destId="{F9805710-EEAC-4E07-A20B-55B828569CCD}" srcOrd="2" destOrd="0" presId="urn:microsoft.com/office/officeart/2005/8/layout/chevron2"/>
    <dgm:cxn modelId="{99F62E5D-525A-4091-909C-26C28F1D84E7}" type="presParOf" srcId="{F9805710-EEAC-4E07-A20B-55B828569CCD}" destId="{935194A4-5CE7-486D-AD61-5075002F7459}" srcOrd="0" destOrd="0" presId="urn:microsoft.com/office/officeart/2005/8/layout/chevron2"/>
    <dgm:cxn modelId="{7D50C9C1-CC65-4F61-88FF-018928AE78E7}" type="presParOf" srcId="{F9805710-EEAC-4E07-A20B-55B828569CCD}" destId="{D8E110A5-9F68-4E35-806F-E31D764961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6B18B4-3F75-48B0-80AD-56281AB818D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474668-9EFE-416A-8C13-6D94E5D214DE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algn="just"/>
          <a:r>
            <a:rPr lang="ru-RU" sz="1400" b="1" i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Со стороны муниципальных заказчиков на </a:t>
          </a:r>
          <a:r>
            <a:rPr lang="ru-RU" sz="1400" b="1" i="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60%</a:t>
          </a:r>
          <a:r>
            <a:rPr lang="ru-RU" sz="1400" b="1" i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 сократилась общая сумма нарушений, связанных с исполнением требований Федерального закона от 05.04.2013 № 44-ФЗ «О контрактной системе в сфере закупок товаров, работ, услуг для обеспечения государственных и муниципальных нужд»</a:t>
          </a:r>
        </a:p>
      </dgm:t>
    </dgm:pt>
    <dgm:pt modelId="{CADE13B9-47C1-481E-804C-B7D288279BC5}" type="parTrans" cxnId="{E6EF58E0-7B91-43EA-825B-B1088ED6528B}">
      <dgm:prSet/>
      <dgm:spPr/>
      <dgm:t>
        <a:bodyPr/>
        <a:lstStyle/>
        <a:p>
          <a:endParaRPr lang="ru-RU"/>
        </a:p>
      </dgm:t>
    </dgm:pt>
    <dgm:pt modelId="{6BD876E7-1C9D-42C9-90A6-16CCC00DD9C0}" type="sibTrans" cxnId="{E6EF58E0-7B91-43EA-825B-B1088ED6528B}">
      <dgm:prSet/>
      <dgm:spPr/>
      <dgm:t>
        <a:bodyPr/>
        <a:lstStyle/>
        <a:p>
          <a:endParaRPr lang="ru-RU"/>
        </a:p>
      </dgm:t>
    </dgm:pt>
    <dgm:pt modelId="{F85B1EE5-522B-4075-84DD-534F890D2B4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+mn-lt"/>
              <a:cs typeface="Calibri" pitchFamily="34" charset="0"/>
            </a:rPr>
            <a:t>В целях предотвращения нарушений, связанных с неисполнением условий контрактов на поставку продуктов питания в МБДОУ, управлением образования утвержден План проведения внутреннего контроля мероприятий по организации питания в МБДОУ. Привлечено к дисциплинарной ответственности должностных лиц – </a:t>
          </a:r>
          <a:r>
            <a:rPr lang="ru-RU" sz="1400" b="1" dirty="0" smtClean="0">
              <a:solidFill>
                <a:srgbClr val="660033"/>
              </a:solidFill>
              <a:latin typeface="+mn-lt"/>
              <a:cs typeface="Calibri" pitchFamily="34" charset="0"/>
            </a:rPr>
            <a:t>3</a:t>
          </a:r>
          <a:r>
            <a:rPr lang="ru-RU" sz="1400" b="1" dirty="0" smtClean="0">
              <a:solidFill>
                <a:schemeClr val="tx1"/>
              </a:solidFill>
              <a:latin typeface="+mn-lt"/>
              <a:cs typeface="Calibri" pitchFamily="34" charset="0"/>
            </a:rPr>
            <a:t> (заведующий д/с № 101, зам. заведующего по АХР д/с № 101, заведующий д/с № 65, при этом заведующий д/с № 101 освобожден от занимаемой должности)</a:t>
          </a:r>
          <a:endParaRPr lang="ru-RU" sz="14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7D24644B-640A-420D-9BF0-40D50B319603}" type="parTrans" cxnId="{96B8D056-BEF3-45D2-B034-55F029A4E0B5}">
      <dgm:prSet/>
      <dgm:spPr/>
      <dgm:t>
        <a:bodyPr/>
        <a:lstStyle/>
        <a:p>
          <a:endParaRPr lang="ru-RU"/>
        </a:p>
      </dgm:t>
    </dgm:pt>
    <dgm:pt modelId="{072CC146-11A6-41A9-8EC5-7FD2913533C5}" type="sibTrans" cxnId="{96B8D056-BEF3-45D2-B034-55F029A4E0B5}">
      <dgm:prSet/>
      <dgm:spPr/>
      <dgm:t>
        <a:bodyPr/>
        <a:lstStyle/>
        <a:p>
          <a:endParaRPr lang="ru-RU"/>
        </a:p>
      </dgm:t>
    </dgm:pt>
    <dgm:pt modelId="{A9F400F4-11C3-448F-8B39-6359315426C6}">
      <dgm:prSet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+mn-lt"/>
              <a:cs typeface="Calibri" pitchFamily="34" charset="0"/>
            </a:rPr>
            <a:t>Исключены случаи включения в мероприятия АИП объектов с неоформленными правоустанавливающими документами (ПИР, ПСД, госэкспертиза) в целях их своевременной дальнейшей реализации</a:t>
          </a:r>
          <a:endParaRPr lang="ru-RU" sz="14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7A07C0D1-0DDF-43F4-8BD6-7BD7EB04E26B}" type="parTrans" cxnId="{458A6AD3-8D36-48B4-8EB8-7912FF5A4AA6}">
      <dgm:prSet/>
      <dgm:spPr/>
      <dgm:t>
        <a:bodyPr/>
        <a:lstStyle/>
        <a:p>
          <a:endParaRPr lang="ru-RU"/>
        </a:p>
      </dgm:t>
    </dgm:pt>
    <dgm:pt modelId="{EC544E60-F726-4D40-8926-CC9752C7D5C9}" type="sibTrans" cxnId="{458A6AD3-8D36-48B4-8EB8-7912FF5A4AA6}">
      <dgm:prSet/>
      <dgm:spPr/>
      <dgm:t>
        <a:bodyPr/>
        <a:lstStyle/>
        <a:p>
          <a:endParaRPr lang="ru-RU"/>
        </a:p>
      </dgm:t>
    </dgm:pt>
    <dgm:pt modelId="{2F7C9B95-6EA4-49E4-B39B-773E38912774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just"/>
          <a:endParaRPr lang="ru-RU" sz="1500" b="1" dirty="0" smtClean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algn="just"/>
          <a:r>
            <a:rPr lang="ru-RU" sz="1400" b="1" dirty="0" smtClean="0">
              <a:solidFill>
                <a:schemeClr val="tx1"/>
              </a:solidFill>
              <a:latin typeface="+mn-lt"/>
              <a:cs typeface="Calibri" pitchFamily="34" charset="0"/>
            </a:rPr>
            <a:t>Обоснованы нормативы и тарифы на содержание объектов УДС в зимний период на работы по посыпке ПСС, что позволит сократить расходы бюджета на </a:t>
          </a:r>
          <a:r>
            <a:rPr lang="ru-RU" sz="1400" b="1" dirty="0" smtClean="0">
              <a:solidFill>
                <a:srgbClr val="0070C0"/>
              </a:solidFill>
              <a:latin typeface="+mn-lt"/>
              <a:cs typeface="Calibri" pitchFamily="34" charset="0"/>
            </a:rPr>
            <a:t>50%</a:t>
          </a:r>
        </a:p>
        <a:p>
          <a:pPr algn="l"/>
          <a:r>
            <a:rPr lang="ru-RU" sz="15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endParaRPr lang="ru-RU" sz="15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56C52262-3C2D-47A7-9C33-8408B4EB0E9E}" type="parTrans" cxnId="{78ECDC49-7414-49BD-9ADF-C632BB6EC7AC}">
      <dgm:prSet/>
      <dgm:spPr/>
      <dgm:t>
        <a:bodyPr/>
        <a:lstStyle/>
        <a:p>
          <a:endParaRPr lang="ru-RU"/>
        </a:p>
      </dgm:t>
    </dgm:pt>
    <dgm:pt modelId="{C49E1869-2087-465B-BA12-9839C62A764F}" type="sibTrans" cxnId="{78ECDC49-7414-49BD-9ADF-C632BB6EC7AC}">
      <dgm:prSet/>
      <dgm:spPr/>
      <dgm:t>
        <a:bodyPr/>
        <a:lstStyle/>
        <a:p>
          <a:endParaRPr lang="ru-RU"/>
        </a:p>
      </dgm:t>
    </dgm:pt>
    <dgm:pt modelId="{902A5B5E-9557-4DF3-89E0-0E79394E8609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+mn-lt"/>
              <a:cs typeface="Calibri" pitchFamily="34" charset="0"/>
            </a:rPr>
            <a:t>В соответствии с решением Арбитражного суда Тверской области возбуждено исполнительное производство по взысканию с МУП «ЖЭК» в бюджет города денежных средств в сумме </a:t>
          </a:r>
          <a:r>
            <a:rPr lang="ru-RU" sz="1400" b="1" dirty="0" smtClean="0">
              <a:solidFill>
                <a:srgbClr val="FF0000"/>
              </a:solidFill>
              <a:latin typeface="+mn-lt"/>
              <a:cs typeface="Calibri" pitchFamily="34" charset="0"/>
            </a:rPr>
            <a:t>680,7 тыс.руб.</a:t>
          </a:r>
          <a:r>
            <a:rPr lang="ru-RU" sz="1400" b="1" dirty="0" smtClean="0">
              <a:solidFill>
                <a:schemeClr val="tx1"/>
              </a:solidFill>
              <a:latin typeface="+mn-lt"/>
              <a:cs typeface="Calibri" pitchFamily="34" charset="0"/>
            </a:rPr>
            <a:t>, необоснованно перечисленных за работы на 7-ми несуществующих объектах УДС города Твери</a:t>
          </a:r>
          <a:endParaRPr lang="ru-RU" sz="14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97DF5BFD-DC42-4C4D-8B7B-CE9D7AF8A22A}" type="parTrans" cxnId="{EF67F5A5-5071-43D1-8A41-94BFB15CF7E5}">
      <dgm:prSet/>
      <dgm:spPr/>
      <dgm:t>
        <a:bodyPr/>
        <a:lstStyle/>
        <a:p>
          <a:endParaRPr lang="ru-RU"/>
        </a:p>
      </dgm:t>
    </dgm:pt>
    <dgm:pt modelId="{46AD9807-297C-47FF-8135-CD8459E0A6B2}" type="sibTrans" cxnId="{EF67F5A5-5071-43D1-8A41-94BFB15CF7E5}">
      <dgm:prSet/>
      <dgm:spPr/>
      <dgm:t>
        <a:bodyPr/>
        <a:lstStyle/>
        <a:p>
          <a:endParaRPr lang="ru-RU"/>
        </a:p>
      </dgm:t>
    </dgm:pt>
    <dgm:pt modelId="{D4009CA2-3E4C-422D-AA39-594D5CE97A5E}" type="pres">
      <dgm:prSet presAssocID="{556B18B4-3F75-48B0-80AD-56281AB818D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DFF60CC-1BAF-4ACD-A1F2-DD56EA05EC6D}" type="pres">
      <dgm:prSet presAssocID="{556B18B4-3F75-48B0-80AD-56281AB818D4}" presName="Name1" presStyleCnt="0"/>
      <dgm:spPr/>
    </dgm:pt>
    <dgm:pt modelId="{B6813720-5FE8-4ABA-9920-6A05CF3BD5C8}" type="pres">
      <dgm:prSet presAssocID="{556B18B4-3F75-48B0-80AD-56281AB818D4}" presName="cycle" presStyleCnt="0"/>
      <dgm:spPr/>
    </dgm:pt>
    <dgm:pt modelId="{FC3AA645-C534-43A8-8DA3-B1CAC67F28ED}" type="pres">
      <dgm:prSet presAssocID="{556B18B4-3F75-48B0-80AD-56281AB818D4}" presName="srcNode" presStyleLbl="node1" presStyleIdx="0" presStyleCnt="5"/>
      <dgm:spPr/>
    </dgm:pt>
    <dgm:pt modelId="{44005811-6714-4FF4-B564-70914D043D47}" type="pres">
      <dgm:prSet presAssocID="{556B18B4-3F75-48B0-80AD-56281AB818D4}" presName="conn" presStyleLbl="parChTrans1D2" presStyleIdx="0" presStyleCnt="1"/>
      <dgm:spPr/>
      <dgm:t>
        <a:bodyPr/>
        <a:lstStyle/>
        <a:p>
          <a:endParaRPr lang="ru-RU"/>
        </a:p>
      </dgm:t>
    </dgm:pt>
    <dgm:pt modelId="{9174AB5C-EF84-4966-B0A8-B7758A4435D8}" type="pres">
      <dgm:prSet presAssocID="{556B18B4-3F75-48B0-80AD-56281AB818D4}" presName="extraNode" presStyleLbl="node1" presStyleIdx="0" presStyleCnt="5"/>
      <dgm:spPr/>
    </dgm:pt>
    <dgm:pt modelId="{80E8A919-C95B-4BFA-B432-8AE1E1115187}" type="pres">
      <dgm:prSet presAssocID="{556B18B4-3F75-48B0-80AD-56281AB818D4}" presName="dstNode" presStyleLbl="node1" presStyleIdx="0" presStyleCnt="5"/>
      <dgm:spPr/>
    </dgm:pt>
    <dgm:pt modelId="{F0CA9C8B-E336-4F4C-B984-C98069C80D1C}" type="pres">
      <dgm:prSet presAssocID="{04474668-9EFE-416A-8C13-6D94E5D214DE}" presName="text_1" presStyleLbl="node1" presStyleIdx="0" presStyleCnt="5" custScaleX="104046" custScaleY="109585" custLinFactNeighborX="721" custLinFactNeighborY="-54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A3A0B-B10E-4D95-BC7B-E93955DFF87E}" type="pres">
      <dgm:prSet presAssocID="{04474668-9EFE-416A-8C13-6D94E5D214DE}" presName="accent_1" presStyleCnt="0"/>
      <dgm:spPr/>
    </dgm:pt>
    <dgm:pt modelId="{B03FF6D5-6BBE-4FBC-8BE5-0C49316ABEE4}" type="pres">
      <dgm:prSet presAssocID="{04474668-9EFE-416A-8C13-6D94E5D214DE}" presName="accentRepeatNode" presStyleLbl="solidFgAcc1" presStyleIdx="0" presStyleCnt="5" custLinFactNeighborX="-9798" custLinFactNeighborY="-39668"/>
      <dgm:spPr>
        <a:ln>
          <a:solidFill>
            <a:schemeClr val="bg2">
              <a:lumMod val="50000"/>
            </a:schemeClr>
          </a:solidFill>
        </a:ln>
      </dgm:spPr>
    </dgm:pt>
    <dgm:pt modelId="{C9722F57-CACC-4054-B7EC-43D8966D8442}" type="pres">
      <dgm:prSet presAssocID="{F85B1EE5-522B-4075-84DD-534F890D2B4A}" presName="text_2" presStyleLbl="node1" presStyleIdx="1" presStyleCnt="5" custScaleX="105891" custScaleY="211508" custLinFactNeighborX="-395" custLinFactNeighborY="-6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472BE-A80D-48B4-B794-BB63514E6564}" type="pres">
      <dgm:prSet presAssocID="{F85B1EE5-522B-4075-84DD-534F890D2B4A}" presName="accent_2" presStyleCnt="0"/>
      <dgm:spPr/>
    </dgm:pt>
    <dgm:pt modelId="{DFE2DFF8-629C-40CD-BAE5-865EE27937C0}" type="pres">
      <dgm:prSet presAssocID="{F85B1EE5-522B-4075-84DD-534F890D2B4A}" presName="accentRepeatNode" presStyleLbl="solidFgAcc1" presStyleIdx="1" presStyleCnt="5" custLinFactNeighborX="-22399" custLinFactNeighborY="-30006"/>
      <dgm:spPr>
        <a:ln>
          <a:solidFill>
            <a:schemeClr val="accent3">
              <a:lumMod val="75000"/>
            </a:schemeClr>
          </a:solidFill>
        </a:ln>
      </dgm:spPr>
    </dgm:pt>
    <dgm:pt modelId="{1F8B2018-265C-4521-8A5F-393F3D647FA1}" type="pres">
      <dgm:prSet presAssocID="{A9F400F4-11C3-448F-8B39-6359315426C6}" presName="text_3" presStyleLbl="node1" presStyleIdx="2" presStyleCnt="5" custScaleX="107986" custScaleY="122201" custLinFactNeighborX="-979" custLinFactNeighborY="36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BDDC8-F832-4B19-B18C-A6ED3F15B14E}" type="pres">
      <dgm:prSet presAssocID="{A9F400F4-11C3-448F-8B39-6359315426C6}" presName="accent_3" presStyleCnt="0"/>
      <dgm:spPr/>
    </dgm:pt>
    <dgm:pt modelId="{C76AD1EF-7F27-4159-9631-3A5A919D3A83}" type="pres">
      <dgm:prSet presAssocID="{A9F400F4-11C3-448F-8B39-6359315426C6}" presName="accentRepeatNode" presStyleLbl="solidFgAcc1" presStyleIdx="2" presStyleCnt="5" custLinFactNeighborX="-49301" custLinFactNeighborY="30007"/>
      <dgm:spPr/>
    </dgm:pt>
    <dgm:pt modelId="{6F05241C-D660-4028-A603-5E4740E04DED}" type="pres">
      <dgm:prSet presAssocID="{2F7C9B95-6EA4-49E4-B39B-773E38912774}" presName="text_4" presStyleLbl="node1" presStyleIdx="3" presStyleCnt="5" custScaleX="105736" custScaleY="109443" custLinFactNeighborX="-143" custLinFactNeighborY="29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6F898-4F9A-4548-92E8-C81EEFA3BAF0}" type="pres">
      <dgm:prSet presAssocID="{2F7C9B95-6EA4-49E4-B39B-773E38912774}" presName="accent_4" presStyleCnt="0"/>
      <dgm:spPr/>
    </dgm:pt>
    <dgm:pt modelId="{ACBA173E-18E0-4A0D-B55A-6ED339CA563D}" type="pres">
      <dgm:prSet presAssocID="{2F7C9B95-6EA4-49E4-B39B-773E38912774}" presName="accentRepeatNode" presStyleLbl="solidFgAcc1" presStyleIdx="3" presStyleCnt="5" custLinFactNeighborX="-28152" custLinFactNeighborY="10013"/>
      <dgm:spPr>
        <a:ln>
          <a:solidFill>
            <a:schemeClr val="accent5">
              <a:lumMod val="75000"/>
            </a:schemeClr>
          </a:solidFill>
        </a:ln>
      </dgm:spPr>
    </dgm:pt>
    <dgm:pt modelId="{80717AA4-7D5F-4619-80DA-BDFD98FB92A7}" type="pres">
      <dgm:prSet presAssocID="{902A5B5E-9557-4DF3-89E0-0E79394E8609}" presName="text_5" presStyleLbl="node1" presStyleIdx="4" presStyleCnt="5" custScaleX="102738" custScaleY="140074" custLinFactNeighborX="1354" custLinFactNeighborY="37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C191A-1343-43B4-B401-BD1C423BBC04}" type="pres">
      <dgm:prSet presAssocID="{902A5B5E-9557-4DF3-89E0-0E79394E8609}" presName="accent_5" presStyleCnt="0"/>
      <dgm:spPr/>
    </dgm:pt>
    <dgm:pt modelId="{010B15AD-C203-4D6F-933B-F35860E252DB}" type="pres">
      <dgm:prSet presAssocID="{902A5B5E-9557-4DF3-89E0-0E79394E8609}" presName="accentRepeatNode" presStyleLbl="solidFgAcc1" presStyleIdx="4" presStyleCnt="5" custLinFactNeighborX="3829" custLinFactNeighborY="20010"/>
      <dgm:spPr/>
    </dgm:pt>
  </dgm:ptLst>
  <dgm:cxnLst>
    <dgm:cxn modelId="{78ECDC49-7414-49BD-9ADF-C632BB6EC7AC}" srcId="{556B18B4-3F75-48B0-80AD-56281AB818D4}" destId="{2F7C9B95-6EA4-49E4-B39B-773E38912774}" srcOrd="3" destOrd="0" parTransId="{56C52262-3C2D-47A7-9C33-8408B4EB0E9E}" sibTransId="{C49E1869-2087-465B-BA12-9839C62A764F}"/>
    <dgm:cxn modelId="{1EB6AB78-039D-4666-8DC0-734524D58D68}" type="presOf" srcId="{F85B1EE5-522B-4075-84DD-534F890D2B4A}" destId="{C9722F57-CACC-4054-B7EC-43D8966D8442}" srcOrd="0" destOrd="0" presId="urn:microsoft.com/office/officeart/2008/layout/VerticalCurvedList"/>
    <dgm:cxn modelId="{B60FE63D-3BBA-41A0-9470-C6010C282FDC}" type="presOf" srcId="{A9F400F4-11C3-448F-8B39-6359315426C6}" destId="{1F8B2018-265C-4521-8A5F-393F3D647FA1}" srcOrd="0" destOrd="0" presId="urn:microsoft.com/office/officeart/2008/layout/VerticalCurvedList"/>
    <dgm:cxn modelId="{7E8FF502-1694-4BD9-ACEA-DD6C2EAFBD4E}" type="presOf" srcId="{2F7C9B95-6EA4-49E4-B39B-773E38912774}" destId="{6F05241C-D660-4028-A603-5E4740E04DED}" srcOrd="0" destOrd="0" presId="urn:microsoft.com/office/officeart/2008/layout/VerticalCurvedList"/>
    <dgm:cxn modelId="{10E28878-0EF9-4CD2-B18B-5275FF3E7645}" type="presOf" srcId="{556B18B4-3F75-48B0-80AD-56281AB818D4}" destId="{D4009CA2-3E4C-422D-AA39-594D5CE97A5E}" srcOrd="0" destOrd="0" presId="urn:microsoft.com/office/officeart/2008/layout/VerticalCurvedList"/>
    <dgm:cxn modelId="{96B8D056-BEF3-45D2-B034-55F029A4E0B5}" srcId="{556B18B4-3F75-48B0-80AD-56281AB818D4}" destId="{F85B1EE5-522B-4075-84DD-534F890D2B4A}" srcOrd="1" destOrd="0" parTransId="{7D24644B-640A-420D-9BF0-40D50B319603}" sibTransId="{072CC146-11A6-41A9-8EC5-7FD2913533C5}"/>
    <dgm:cxn modelId="{EF67F5A5-5071-43D1-8A41-94BFB15CF7E5}" srcId="{556B18B4-3F75-48B0-80AD-56281AB818D4}" destId="{902A5B5E-9557-4DF3-89E0-0E79394E8609}" srcOrd="4" destOrd="0" parTransId="{97DF5BFD-DC42-4C4D-8B7B-CE9D7AF8A22A}" sibTransId="{46AD9807-297C-47FF-8135-CD8459E0A6B2}"/>
    <dgm:cxn modelId="{BBC025B5-9960-41C1-A28B-53968B12F000}" type="presOf" srcId="{6BD876E7-1C9D-42C9-90A6-16CCC00DD9C0}" destId="{44005811-6714-4FF4-B564-70914D043D47}" srcOrd="0" destOrd="0" presId="urn:microsoft.com/office/officeart/2008/layout/VerticalCurvedList"/>
    <dgm:cxn modelId="{E6EF58E0-7B91-43EA-825B-B1088ED6528B}" srcId="{556B18B4-3F75-48B0-80AD-56281AB818D4}" destId="{04474668-9EFE-416A-8C13-6D94E5D214DE}" srcOrd="0" destOrd="0" parTransId="{CADE13B9-47C1-481E-804C-B7D288279BC5}" sibTransId="{6BD876E7-1C9D-42C9-90A6-16CCC00DD9C0}"/>
    <dgm:cxn modelId="{AB302AAC-E5E3-40A5-A27E-57AD5A4803E4}" type="presOf" srcId="{04474668-9EFE-416A-8C13-6D94E5D214DE}" destId="{F0CA9C8B-E336-4F4C-B984-C98069C80D1C}" srcOrd="0" destOrd="0" presId="urn:microsoft.com/office/officeart/2008/layout/VerticalCurvedList"/>
    <dgm:cxn modelId="{D11218DC-C5B3-4828-B197-7E84752975B3}" type="presOf" srcId="{902A5B5E-9557-4DF3-89E0-0E79394E8609}" destId="{80717AA4-7D5F-4619-80DA-BDFD98FB92A7}" srcOrd="0" destOrd="0" presId="urn:microsoft.com/office/officeart/2008/layout/VerticalCurvedList"/>
    <dgm:cxn modelId="{458A6AD3-8D36-48B4-8EB8-7912FF5A4AA6}" srcId="{556B18B4-3F75-48B0-80AD-56281AB818D4}" destId="{A9F400F4-11C3-448F-8B39-6359315426C6}" srcOrd="2" destOrd="0" parTransId="{7A07C0D1-0DDF-43F4-8BD6-7BD7EB04E26B}" sibTransId="{EC544E60-F726-4D40-8926-CC9752C7D5C9}"/>
    <dgm:cxn modelId="{B781FF82-5432-4CBB-99EB-7570D3DDE1BB}" type="presParOf" srcId="{D4009CA2-3E4C-422D-AA39-594D5CE97A5E}" destId="{1DFF60CC-1BAF-4ACD-A1F2-DD56EA05EC6D}" srcOrd="0" destOrd="0" presId="urn:microsoft.com/office/officeart/2008/layout/VerticalCurvedList"/>
    <dgm:cxn modelId="{121A3AF2-A615-4146-8EE2-033B73157834}" type="presParOf" srcId="{1DFF60CC-1BAF-4ACD-A1F2-DD56EA05EC6D}" destId="{B6813720-5FE8-4ABA-9920-6A05CF3BD5C8}" srcOrd="0" destOrd="0" presId="urn:microsoft.com/office/officeart/2008/layout/VerticalCurvedList"/>
    <dgm:cxn modelId="{B9ABBBF9-C136-4C51-B5EC-8B6C1CE41A29}" type="presParOf" srcId="{B6813720-5FE8-4ABA-9920-6A05CF3BD5C8}" destId="{FC3AA645-C534-43A8-8DA3-B1CAC67F28ED}" srcOrd="0" destOrd="0" presId="urn:microsoft.com/office/officeart/2008/layout/VerticalCurvedList"/>
    <dgm:cxn modelId="{8435D60E-7F32-4F3F-BF06-7E3E343FC67B}" type="presParOf" srcId="{B6813720-5FE8-4ABA-9920-6A05CF3BD5C8}" destId="{44005811-6714-4FF4-B564-70914D043D47}" srcOrd="1" destOrd="0" presId="urn:microsoft.com/office/officeart/2008/layout/VerticalCurvedList"/>
    <dgm:cxn modelId="{BDD6C20E-21D6-4EC0-8BD1-B7229A12B8B1}" type="presParOf" srcId="{B6813720-5FE8-4ABA-9920-6A05CF3BD5C8}" destId="{9174AB5C-EF84-4966-B0A8-B7758A4435D8}" srcOrd="2" destOrd="0" presId="urn:microsoft.com/office/officeart/2008/layout/VerticalCurvedList"/>
    <dgm:cxn modelId="{9780B763-9F26-4AED-BBBE-1D04CE743E5D}" type="presParOf" srcId="{B6813720-5FE8-4ABA-9920-6A05CF3BD5C8}" destId="{80E8A919-C95B-4BFA-B432-8AE1E1115187}" srcOrd="3" destOrd="0" presId="urn:microsoft.com/office/officeart/2008/layout/VerticalCurvedList"/>
    <dgm:cxn modelId="{03D1B2D6-E91B-4FFF-95DF-AF424F2F170C}" type="presParOf" srcId="{1DFF60CC-1BAF-4ACD-A1F2-DD56EA05EC6D}" destId="{F0CA9C8B-E336-4F4C-B984-C98069C80D1C}" srcOrd="1" destOrd="0" presId="urn:microsoft.com/office/officeart/2008/layout/VerticalCurvedList"/>
    <dgm:cxn modelId="{97EF31FD-413E-4DE7-9247-DDD4642ADC66}" type="presParOf" srcId="{1DFF60CC-1BAF-4ACD-A1F2-DD56EA05EC6D}" destId="{6FBA3A0B-B10E-4D95-BC7B-E93955DFF87E}" srcOrd="2" destOrd="0" presId="urn:microsoft.com/office/officeart/2008/layout/VerticalCurvedList"/>
    <dgm:cxn modelId="{13DDA0A9-AED7-4040-BE4F-FA277941B6DA}" type="presParOf" srcId="{6FBA3A0B-B10E-4D95-BC7B-E93955DFF87E}" destId="{B03FF6D5-6BBE-4FBC-8BE5-0C49316ABEE4}" srcOrd="0" destOrd="0" presId="urn:microsoft.com/office/officeart/2008/layout/VerticalCurvedList"/>
    <dgm:cxn modelId="{119AB439-A84F-4866-9A84-4118D2D24176}" type="presParOf" srcId="{1DFF60CC-1BAF-4ACD-A1F2-DD56EA05EC6D}" destId="{C9722F57-CACC-4054-B7EC-43D8966D8442}" srcOrd="3" destOrd="0" presId="urn:microsoft.com/office/officeart/2008/layout/VerticalCurvedList"/>
    <dgm:cxn modelId="{E2A606D8-37FB-49C1-A53F-4221C46B1F47}" type="presParOf" srcId="{1DFF60CC-1BAF-4ACD-A1F2-DD56EA05EC6D}" destId="{96D472BE-A80D-48B4-B794-BB63514E6564}" srcOrd="4" destOrd="0" presId="urn:microsoft.com/office/officeart/2008/layout/VerticalCurvedList"/>
    <dgm:cxn modelId="{9C739875-4B28-4772-A65C-88E4D654CE06}" type="presParOf" srcId="{96D472BE-A80D-48B4-B794-BB63514E6564}" destId="{DFE2DFF8-629C-40CD-BAE5-865EE27937C0}" srcOrd="0" destOrd="0" presId="urn:microsoft.com/office/officeart/2008/layout/VerticalCurvedList"/>
    <dgm:cxn modelId="{68B68D44-6F67-4B9A-840C-2997099514B7}" type="presParOf" srcId="{1DFF60CC-1BAF-4ACD-A1F2-DD56EA05EC6D}" destId="{1F8B2018-265C-4521-8A5F-393F3D647FA1}" srcOrd="5" destOrd="0" presId="urn:microsoft.com/office/officeart/2008/layout/VerticalCurvedList"/>
    <dgm:cxn modelId="{F9BC79F7-BE72-4906-8C9F-2C0EAA84DE84}" type="presParOf" srcId="{1DFF60CC-1BAF-4ACD-A1F2-DD56EA05EC6D}" destId="{B21BDDC8-F832-4B19-B18C-A6ED3F15B14E}" srcOrd="6" destOrd="0" presId="urn:microsoft.com/office/officeart/2008/layout/VerticalCurvedList"/>
    <dgm:cxn modelId="{71BEB834-0322-4845-A41E-BD2A2F229BB5}" type="presParOf" srcId="{B21BDDC8-F832-4B19-B18C-A6ED3F15B14E}" destId="{C76AD1EF-7F27-4159-9631-3A5A919D3A83}" srcOrd="0" destOrd="0" presId="urn:microsoft.com/office/officeart/2008/layout/VerticalCurvedList"/>
    <dgm:cxn modelId="{85C6DC96-ABF4-45C6-B9EB-CF4523A83116}" type="presParOf" srcId="{1DFF60CC-1BAF-4ACD-A1F2-DD56EA05EC6D}" destId="{6F05241C-D660-4028-A603-5E4740E04DED}" srcOrd="7" destOrd="0" presId="urn:microsoft.com/office/officeart/2008/layout/VerticalCurvedList"/>
    <dgm:cxn modelId="{DE083C57-1751-40A8-BFCA-B2AAC970630E}" type="presParOf" srcId="{1DFF60CC-1BAF-4ACD-A1F2-DD56EA05EC6D}" destId="{BC16F898-4F9A-4548-92E8-C81EEFA3BAF0}" srcOrd="8" destOrd="0" presId="urn:microsoft.com/office/officeart/2008/layout/VerticalCurvedList"/>
    <dgm:cxn modelId="{A0D9F188-3FB3-4E83-9C1B-0B5E7E3A9598}" type="presParOf" srcId="{BC16F898-4F9A-4548-92E8-C81EEFA3BAF0}" destId="{ACBA173E-18E0-4A0D-B55A-6ED339CA563D}" srcOrd="0" destOrd="0" presId="urn:microsoft.com/office/officeart/2008/layout/VerticalCurvedList"/>
    <dgm:cxn modelId="{1CCEE310-464D-49E8-917C-20ECB0C05FDF}" type="presParOf" srcId="{1DFF60CC-1BAF-4ACD-A1F2-DD56EA05EC6D}" destId="{80717AA4-7D5F-4619-80DA-BDFD98FB92A7}" srcOrd="9" destOrd="0" presId="urn:microsoft.com/office/officeart/2008/layout/VerticalCurvedList"/>
    <dgm:cxn modelId="{6F6AFEE0-FAFD-42A8-AB7E-87AFEC913543}" type="presParOf" srcId="{1DFF60CC-1BAF-4ACD-A1F2-DD56EA05EC6D}" destId="{3B6C191A-1343-43B4-B401-BD1C423BBC04}" srcOrd="10" destOrd="0" presId="urn:microsoft.com/office/officeart/2008/layout/VerticalCurvedList"/>
    <dgm:cxn modelId="{B4463C1D-71F1-4DB5-AE13-B0889FA25C41}" type="presParOf" srcId="{3B6C191A-1343-43B4-B401-BD1C423BBC04}" destId="{010B15AD-C203-4D6F-933B-F35860E252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570947-E76B-4034-913D-C3AA435BC70B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663D85B7-7CE2-4108-904D-5CEFE1EB22A8}" type="pres">
      <dgm:prSet presAssocID="{94570947-E76B-4034-913D-C3AA435BC70B}" presName="compositeShape" presStyleCnt="0">
        <dgm:presLayoutVars>
          <dgm:dir/>
          <dgm:resizeHandles/>
        </dgm:presLayoutVars>
      </dgm:prSet>
      <dgm:spPr/>
    </dgm:pt>
  </dgm:ptLst>
  <dgm:cxnLst>
    <dgm:cxn modelId="{FC91D44D-B446-4A6F-8EC0-2704443501D9}" type="presOf" srcId="{94570947-E76B-4034-913D-C3AA435BC70B}" destId="{663D85B7-7CE2-4108-904D-5CEFE1EB22A8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9EAC7-B254-4EAF-B19F-BE67E5CB71BA}">
      <dsp:nvSpPr>
        <dsp:cNvPr id="0" name=""/>
        <dsp:cNvSpPr/>
      </dsp:nvSpPr>
      <dsp:spPr>
        <a:xfrm>
          <a:off x="0" y="385372"/>
          <a:ext cx="7848872" cy="4441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BA293-004E-4E92-8577-0BB80D73AFBA}">
      <dsp:nvSpPr>
        <dsp:cNvPr id="0" name=""/>
        <dsp:cNvSpPr/>
      </dsp:nvSpPr>
      <dsp:spPr>
        <a:xfrm>
          <a:off x="371931" y="15742"/>
          <a:ext cx="7476940" cy="767520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Контроль бюджетного процесса в </a:t>
          </a:r>
          <a:r>
            <a:rPr lang="ru-RU" sz="1600" b="1" kern="1200" smtClean="0">
              <a:solidFill>
                <a:schemeClr val="tx1"/>
              </a:solidFill>
            </a:rPr>
            <a:t>части обеспечения </a:t>
          </a:r>
          <a:r>
            <a:rPr lang="ru-RU" sz="1600" b="1" kern="1200" dirty="0" smtClean="0">
              <a:solidFill>
                <a:schemeClr val="tx1"/>
              </a:solidFill>
            </a:rPr>
            <a:t>бюджетной устойчивости и сбалансированности бюджета города Твери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9398" y="53209"/>
        <a:ext cx="7402006" cy="692586"/>
      </dsp:txXfrm>
    </dsp:sp>
    <dsp:sp modelId="{1EACBB36-FD41-468A-BFDD-2E889FB4FDDC}">
      <dsp:nvSpPr>
        <dsp:cNvPr id="0" name=""/>
        <dsp:cNvSpPr/>
      </dsp:nvSpPr>
      <dsp:spPr>
        <a:xfrm>
          <a:off x="0" y="1353679"/>
          <a:ext cx="7848872" cy="435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334A2-9E7C-4DF1-AB7D-12E6AC02A790}">
      <dsp:nvSpPr>
        <dsp:cNvPr id="0" name=""/>
        <dsp:cNvSpPr/>
      </dsp:nvSpPr>
      <dsp:spPr>
        <a:xfrm>
          <a:off x="385212" y="973534"/>
          <a:ext cx="7463659" cy="767520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Анализ мероприятий, направленных на поэтапное снижение дефицита бюджета города Твери и снижение муниципального долга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22679" y="1011001"/>
        <a:ext cx="7388725" cy="692586"/>
      </dsp:txXfrm>
    </dsp:sp>
    <dsp:sp modelId="{491B14FE-62FA-4456-8EA8-9AC986895A15}">
      <dsp:nvSpPr>
        <dsp:cNvPr id="0" name=""/>
        <dsp:cNvSpPr/>
      </dsp:nvSpPr>
      <dsp:spPr>
        <a:xfrm>
          <a:off x="0" y="2281204"/>
          <a:ext cx="7848872" cy="4516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7790-72BE-45F2-A041-63B358A15087}">
      <dsp:nvSpPr>
        <dsp:cNvPr id="0" name=""/>
        <dsp:cNvSpPr/>
      </dsp:nvSpPr>
      <dsp:spPr>
        <a:xfrm>
          <a:off x="373537" y="1909641"/>
          <a:ext cx="7475334" cy="767520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Анализ исполнения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1004" y="1947108"/>
        <a:ext cx="7400400" cy="692586"/>
      </dsp:txXfrm>
    </dsp:sp>
    <dsp:sp modelId="{32A12219-99FA-4DC2-A908-D83A0DBE30BA}">
      <dsp:nvSpPr>
        <dsp:cNvPr id="0" name=""/>
        <dsp:cNvSpPr/>
      </dsp:nvSpPr>
      <dsp:spPr>
        <a:xfrm>
          <a:off x="0" y="3420073"/>
          <a:ext cx="7848872" cy="445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02273-4A6E-46F0-8F28-DDB9B67E31DD}">
      <dsp:nvSpPr>
        <dsp:cNvPr id="0" name=""/>
        <dsp:cNvSpPr/>
      </dsp:nvSpPr>
      <dsp:spPr>
        <a:xfrm>
          <a:off x="375588" y="2857265"/>
          <a:ext cx="7473283" cy="896662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ysClr val="windowText" lastClr="000000"/>
              </a:solidFill>
            </a:rPr>
            <a:t>Контроль за целевым и эффективным использованием средств  бюджета </a:t>
          </a:r>
          <a:r>
            <a:rPr lang="ru-RU" sz="1600" b="1" kern="1200" dirty="0" smtClean="0">
              <a:solidFill>
                <a:schemeClr val="tx1"/>
              </a:solidFill>
            </a:rPr>
            <a:t>города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9359" y="2901036"/>
        <a:ext cx="7385741" cy="809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76D86-F6FF-4479-9963-96BEE1A2A6CA}">
      <dsp:nvSpPr>
        <dsp:cNvPr id="0" name=""/>
        <dsp:cNvSpPr/>
      </dsp:nvSpPr>
      <dsp:spPr>
        <a:xfrm rot="5400000">
          <a:off x="265840" y="37206"/>
          <a:ext cx="1759231" cy="1972841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>
              <a:solidFill>
                <a:schemeClr val="accent3">
                  <a:lumMod val="50000"/>
                </a:schemeClr>
              </a:solidFill>
            </a:rPr>
            <a:t>Предварительный</a:t>
          </a:r>
          <a:r>
            <a:rPr lang="ru-RU" sz="800" b="1" kern="1200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baseline="0" dirty="0">
              <a:solidFill>
                <a:schemeClr val="accent3">
                  <a:lumMod val="50000"/>
                </a:schemeClr>
              </a:solidFill>
            </a:rPr>
            <a:t>контроль</a:t>
          </a:r>
        </a:p>
      </dsp:txBody>
      <dsp:txXfrm rot="-5400000">
        <a:off x="159035" y="144011"/>
        <a:ext cx="1972841" cy="1759231"/>
      </dsp:txXfrm>
    </dsp:sp>
    <dsp:sp modelId="{4388B6BA-A54C-4FF0-A5BE-14864690B563}">
      <dsp:nvSpPr>
        <dsp:cNvPr id="0" name=""/>
        <dsp:cNvSpPr/>
      </dsp:nvSpPr>
      <dsp:spPr>
        <a:xfrm rot="5400000">
          <a:off x="4493697" y="-2151212"/>
          <a:ext cx="1835872" cy="6282319"/>
        </a:xfrm>
        <a:prstGeom prst="round2Same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50800" dist="101600" dir="18900000" algn="b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i="0" kern="1200" dirty="0"/>
            <a:t>Проведение финансово-экономической экспертизы проекта бюджета на 2019 </a:t>
          </a:r>
          <a:r>
            <a:rPr lang="ru-RU" sz="1300" b="1" i="0" kern="1200" dirty="0" smtClean="0"/>
            <a:t>год и плановый период, в том числе:                                                                                                                                           </a:t>
          </a:r>
          <a:r>
            <a:rPr lang="ru-RU" sz="1300" i="0" kern="1200" dirty="0" smtClean="0"/>
            <a:t>- доходная </a:t>
          </a:r>
          <a:r>
            <a:rPr lang="ru-RU" sz="1300" i="0" kern="1200" dirty="0"/>
            <a:t>и расходная части (в </a:t>
          </a:r>
          <a:r>
            <a:rPr lang="ru-RU" sz="1300" i="0" kern="1200" dirty="0" smtClean="0"/>
            <a:t>том числе МП </a:t>
          </a:r>
          <a:r>
            <a:rPr lang="ru-RU" sz="1300" i="0" kern="1200" dirty="0"/>
            <a:t>и </a:t>
          </a:r>
          <a:r>
            <a:rPr lang="ru-RU" sz="1300" i="0" kern="1200" dirty="0" smtClean="0"/>
            <a:t>непрограммные расходы)                                                                                                                                                   </a:t>
          </a:r>
          <a:r>
            <a:rPr lang="ru-RU" sz="1300" i="0" kern="1200" dirty="0"/>
            <a:t>- </a:t>
          </a:r>
          <a:r>
            <a:rPr lang="ru-RU" sz="1300" i="0" kern="1200" dirty="0" smtClean="0"/>
            <a:t>проект </a:t>
          </a:r>
          <a:r>
            <a:rPr lang="ru-RU" sz="1300" i="0" kern="1200" dirty="0"/>
            <a:t>АИП города </a:t>
          </a:r>
          <a:r>
            <a:rPr lang="ru-RU" sz="1300" i="0" kern="1200" dirty="0" smtClean="0"/>
            <a:t>Твери                                                                                                                                                     </a:t>
          </a:r>
          <a:r>
            <a:rPr lang="ru-RU" sz="1300" i="0" kern="1200" dirty="0"/>
            <a:t>- </a:t>
          </a:r>
          <a:r>
            <a:rPr lang="ru-RU" sz="1300" i="0" kern="1200" dirty="0" smtClean="0"/>
            <a:t>проект </a:t>
          </a:r>
          <a:r>
            <a:rPr lang="ru-RU" sz="1300" i="0" kern="1200" dirty="0"/>
            <a:t>дефицита </a:t>
          </a:r>
          <a:r>
            <a:rPr lang="ru-RU" sz="1300" i="0" kern="1200" dirty="0" smtClean="0"/>
            <a:t>бюджета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1300" i="0" kern="1200" dirty="0"/>
            <a:t>- </a:t>
          </a:r>
          <a:r>
            <a:rPr lang="ru-RU" sz="1300" i="0" kern="1200" dirty="0" smtClean="0"/>
            <a:t>проект </a:t>
          </a:r>
          <a:r>
            <a:rPr lang="ru-RU" sz="1300" i="0" kern="1200" dirty="0"/>
            <a:t>Прогнозного плана приватизации муниципального имущества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>
              <a:solidFill>
                <a:sysClr val="windowText" lastClr="000000"/>
              </a:solidFill>
            </a:rPr>
            <a:t>Финансово-экономическая экспертиза проектов муниципальных правовых актов города Твери</a:t>
          </a:r>
        </a:p>
      </dsp:txBody>
      <dsp:txXfrm rot="-5400000">
        <a:off x="2270474" y="161631"/>
        <a:ext cx="6192699" cy="1656632"/>
      </dsp:txXfrm>
    </dsp:sp>
    <dsp:sp modelId="{935194A4-5CE7-486D-AD61-5075002F7459}">
      <dsp:nvSpPr>
        <dsp:cNvPr id="0" name=""/>
        <dsp:cNvSpPr/>
      </dsp:nvSpPr>
      <dsp:spPr>
        <a:xfrm rot="5400000">
          <a:off x="136394" y="2425086"/>
          <a:ext cx="2020814" cy="2023486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Последующий </a:t>
          </a:r>
          <a:r>
            <a:rPr lang="ru-RU" sz="1600" b="1" kern="1200" dirty="0">
              <a:solidFill>
                <a:srgbClr val="002060"/>
              </a:solidFill>
            </a:rPr>
            <a:t>контроль</a:t>
          </a:r>
        </a:p>
      </dsp:txBody>
      <dsp:txXfrm rot="-5400000">
        <a:off x="135058" y="2426422"/>
        <a:ext cx="2023486" cy="2020814"/>
      </dsp:txXfrm>
    </dsp:sp>
    <dsp:sp modelId="{D8E110A5-9F68-4E35-806F-E31D764961DA}">
      <dsp:nvSpPr>
        <dsp:cNvPr id="0" name=""/>
        <dsp:cNvSpPr/>
      </dsp:nvSpPr>
      <dsp:spPr>
        <a:xfrm rot="5400000">
          <a:off x="4187998" y="420579"/>
          <a:ext cx="2518987" cy="6284603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889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b="1" i="0" kern="1200" dirty="0"/>
            <a:t>Внешняя проверка отчета </a:t>
          </a:r>
          <a:r>
            <a:rPr lang="ru-RU" sz="1300" b="1" i="0" kern="1200" dirty="0" smtClean="0"/>
            <a:t>Администрации </a:t>
          </a:r>
          <a:r>
            <a:rPr lang="ru-RU" sz="1300" b="1" i="0" kern="1200" dirty="0"/>
            <a:t>города Твери об исполнении бюджета за 2017 год, </a:t>
          </a:r>
          <a:r>
            <a:rPr lang="ru-RU" sz="1300" b="1" i="0" kern="1200" dirty="0" smtClean="0"/>
            <a:t>в том числе:                                                                                                                                                                                    </a:t>
          </a:r>
          <a:r>
            <a:rPr lang="ru-RU" sz="1300" b="0" kern="1200" dirty="0"/>
            <a:t>- проверка бюджетной отчетности главных администраторов бюджетных </a:t>
          </a:r>
          <a:r>
            <a:rPr lang="ru-RU" sz="1300" b="0" kern="1200" dirty="0" smtClean="0"/>
            <a:t>средств    - проверка отчета об исполнении АИП города Твери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b="1" kern="1200" dirty="0"/>
            <a:t>Проверка отчета </a:t>
          </a:r>
          <a:r>
            <a:rPr lang="ru-RU" sz="1300" b="1" kern="1200" dirty="0" smtClean="0"/>
            <a:t>об </a:t>
          </a:r>
          <a:r>
            <a:rPr lang="ru-RU" sz="1300" b="1" kern="1200" dirty="0"/>
            <a:t>исполнении Прогнозного плана приватизации за 2017 </a:t>
          </a:r>
          <a:r>
            <a:rPr lang="ru-RU" sz="1300" b="1" kern="1200" dirty="0" smtClean="0"/>
            <a:t>год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b="1" kern="1200" dirty="0"/>
            <a:t>Проведение </a:t>
          </a:r>
          <a:r>
            <a:rPr lang="ru-RU" sz="1300" b="1" kern="1200" dirty="0" smtClean="0"/>
            <a:t>тематических (контрольных и экспертно-аналитических) мероприятий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b="1" kern="1200" dirty="0"/>
            <a:t>Аудит муниципальных </a:t>
          </a:r>
          <a:r>
            <a:rPr lang="ru-RU" sz="1300" b="1" kern="1200" dirty="0" smtClean="0"/>
            <a:t>закупок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i="0" kern="1200" dirty="0"/>
            <a:t>Проведение мониторингов в части:                                                                                                                                   </a:t>
          </a:r>
          <a:r>
            <a:rPr lang="ru-RU" sz="1300" i="0" kern="1200" dirty="0"/>
            <a:t>- текущего исполнения бюджета по доходам, расходам, </a:t>
          </a:r>
          <a:r>
            <a:rPr lang="ru-RU" sz="1300" i="0" kern="1200" dirty="0" smtClean="0"/>
            <a:t>МП</a:t>
          </a:r>
          <a:r>
            <a:rPr lang="ru-RU" sz="1300" i="1" kern="1200" dirty="0" smtClean="0"/>
            <a:t>                                                                                                            </a:t>
          </a:r>
          <a:r>
            <a:rPr lang="ru-RU" sz="1300" i="0" kern="1200" dirty="0"/>
            <a:t>- исполнения Прогнозного плана приватизации муниципального </a:t>
          </a:r>
          <a:r>
            <a:rPr lang="ru-RU" sz="1300" i="0" kern="1200" dirty="0" smtClean="0"/>
            <a:t>имущества                                                                    </a:t>
          </a:r>
          <a:r>
            <a:rPr lang="ru-RU" sz="1300" i="0" kern="1200" dirty="0"/>
            <a:t>- исполнения АИП города </a:t>
          </a:r>
          <a:r>
            <a:rPr lang="ru-RU" sz="1300" i="0" kern="1200" dirty="0" smtClean="0"/>
            <a:t>Твери                                                                                                                                                   </a:t>
          </a:r>
          <a:r>
            <a:rPr lang="ru-RU" sz="1300" i="0" kern="1200" dirty="0"/>
            <a:t>- выполнения планов ФХД </a:t>
          </a:r>
          <a:r>
            <a:rPr lang="ru-RU" sz="1300" i="0" kern="1200" dirty="0" smtClean="0"/>
            <a:t>МУП                                                                                                                                 </a:t>
          </a:r>
          <a:r>
            <a:rPr lang="ru-RU" sz="1300" i="0" kern="1200" dirty="0"/>
            <a:t>- </a:t>
          </a:r>
          <a:r>
            <a:rPr lang="ru-RU" sz="1300" i="0" kern="1200" dirty="0" smtClean="0"/>
            <a:t>выделения земельных участков многодетным семьям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1300" i="0" kern="1200" dirty="0"/>
            <a:t>- эффективности использования муниципального </a:t>
          </a:r>
          <a:r>
            <a:rPr lang="ru-RU" sz="1300" i="0" kern="1200" dirty="0" smtClean="0"/>
            <a:t>жилищного фонда                                                                                                                  </a:t>
          </a:r>
          <a:endParaRPr lang="ru-RU" sz="1300" i="1" kern="1200" dirty="0"/>
        </a:p>
      </dsp:txBody>
      <dsp:txXfrm rot="-5400000">
        <a:off x="2305191" y="2426354"/>
        <a:ext cx="6161636" cy="2273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КОНТРОЛЬНО - СЧЕТНАЯ ПАЛАТА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5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1745-D882-4882-9EFE-69B8FD477501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366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5" y="944366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7BD76-B890-4C76-893D-A3083A2A8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7053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КОНТРОЛЬНО - СЧЕТНАЯ ПАЛАТА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F8743-685B-4EB0-A68C-3EEB4F022CC8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6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366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65C43-A21D-428E-8AB8-077F21AB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60235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КОНТРОЛЬНО - СЧЕТНАЯ ПАЛАТА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357-04DF-47A2-99E5-0E63F2564C11}" type="datetime1">
              <a:rPr lang="ru-RU" smtClean="0"/>
              <a:t>09.08.2019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C80-C74E-45E7-AC31-BE407801919C}" type="datetime1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DD95-B999-4821-9F1D-0E97CEBB3542}" type="datetime1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0937-5FAB-43CA-A473-C20CBF55E8B2}" type="datetime1">
              <a:rPr lang="ru-RU" smtClean="0"/>
              <a:t>09.08.2019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6289-3C53-4BB4-A7E0-7D0CE56CB530}" type="datetime1">
              <a:rPr lang="ru-RU" smtClean="0"/>
              <a:t>09.08.2019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5C7-8AB0-4161-9476-4FA77C3CDE99}" type="datetime1">
              <a:rPr lang="ru-RU" smtClean="0"/>
              <a:t>09.08.2019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0EA-1E43-4A56-BB07-181FE51A9F0D}" type="datetime1">
              <a:rPr lang="ru-RU" smtClean="0"/>
              <a:t>09.08.2019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26A3-B97E-4EDA-8797-4E9AA4536A16}" type="datetime1">
              <a:rPr lang="ru-RU" smtClean="0"/>
              <a:t>09.08.2019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CBF8-BB46-4AC7-AD65-0AE6AB8241F1}" type="datetime1">
              <a:rPr lang="ru-RU" smtClean="0"/>
              <a:t>09.08.2019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09B-D8EF-47E4-8137-7CEDC37279F3}" type="datetime1">
              <a:rPr lang="ru-RU" smtClean="0"/>
              <a:t>09.08.2019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3E19-53D8-4311-BA06-98C86FEB1D44}" type="datetime1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54F8F9-C64B-4C2A-BE9A-D0D3330E5443}" type="datetime1">
              <a:rPr lang="ru-RU" smtClean="0"/>
              <a:t>09.08.2019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2D9B33-98BA-45D7-9B7E-A0FAACFBF2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&#1054;&#1090;&#1095;&#1077;&#1090;%20&#1086;%20&#1088;&#1072;&#1073;&#1086;&#1090;&#1077;%20&#1050;&#1057;&#1055;%20&#1079;&#1072;%202017%20&#1075;&#1086;&#1076;/&#1054;&#1090;&#1095;&#1077;&#1090;%20&#1050;&#1057;&#1055;%20&#1079;&#1072;%202017%20&#1075;&#1086;&#1076;/1.%20&#1054;&#1090;&#1095;&#1077;&#1090;%20(&#1089;&#1083;&#1072;&#1081;&#1076;&#1099;)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hyperlink" Target="../&#1054;&#1090;&#1095;&#1077;&#1090;%20&#1086;%20&#1088;&#1072;&#1073;&#1086;&#1090;&#1077;%20&#1050;&#1057;&#1055;%20&#1079;&#1072;%202017%20&#1075;&#1086;&#1076;/&#1054;&#1090;&#1095;&#1077;&#1090;%20&#1050;&#1057;&#1055;%20&#1079;&#1072;%202017%20&#1075;&#1086;&#1076;/1.%20&#1054;&#1090;&#1095;&#1077;&#1090;%20(&#1089;&#1083;&#1072;&#1081;&#1076;&#1099;)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707904" y="1379370"/>
            <a:ext cx="2160240" cy="485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81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ОТЧЕТ</a:t>
            </a:r>
            <a:endParaRPr lang="ru-RU" sz="3600" kern="10" spc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dist="107763" dir="8100000" algn="ctr" rotWithShape="0">
                  <a:srgbClr val="C0C0C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971600" y="2420888"/>
            <a:ext cx="7639050" cy="1724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2800" kern="10" spc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81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   КОНТРОЛЬНО-СЧЕТНОЙ   ПАЛАТЫ   ГОРОДА   ТВЕРИ</a:t>
            </a:r>
          </a:p>
          <a:p>
            <a:pPr algn="ctr" rtl="0">
              <a:buNone/>
            </a:pPr>
            <a:r>
              <a:rPr lang="ru-RU" sz="2800" kern="10" spc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81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О   ВЫПОЛНЕНИИ   ПЛАНА   ДЕЯТЕЛЬНОСТИ</a:t>
            </a:r>
          </a:p>
          <a:p>
            <a:pPr algn="ctr" rtl="0">
              <a:buNone/>
            </a:pPr>
            <a:r>
              <a:rPr lang="ru-RU" sz="2800" kern="10" spc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81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ЗА   2018   ГОД</a:t>
            </a:r>
            <a:endParaRPr lang="ru-RU" sz="2800" kern="10" spc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dist="107763" dir="8100000" algn="ctr" rotWithShape="0">
                  <a:srgbClr val="C0C0C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r>
              <a:rPr lang="ru-RU" b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>
            <a:hlinkClick r:id="rId4" action="ppaction://hlinkfile"/>
          </p:cNvPr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0292" y="1052736"/>
            <a:ext cx="7193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ПОСЛЕДУЮЩИЙ КОНТРОЛЬ: результаты тематических мероприятий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67544" y="1484784"/>
            <a:ext cx="8424936" cy="179090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8307" y="1628800"/>
            <a:ext cx="2376264" cy="16468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Выявлено </a:t>
            </a:r>
            <a:r>
              <a:rPr lang="ru-RU" sz="1500" b="1" dirty="0" smtClean="0">
                <a:solidFill>
                  <a:srgbClr val="660033"/>
                </a:solidFill>
              </a:rPr>
              <a:t>144 </a:t>
            </a:r>
            <a:r>
              <a:rPr lang="ru-RU" sz="1500" b="1" dirty="0" smtClean="0">
                <a:solidFill>
                  <a:schemeClr val="tx1"/>
                </a:solidFill>
              </a:rPr>
              <a:t>нарушения законодательства        на общую сумму          </a:t>
            </a:r>
            <a:r>
              <a:rPr lang="ru-RU" sz="1500" b="1" dirty="0" smtClean="0">
                <a:solidFill>
                  <a:srgbClr val="FF0000"/>
                </a:solidFill>
              </a:rPr>
              <a:t>93 195,6 тыс.руб. </a:t>
            </a:r>
            <a:r>
              <a:rPr lang="ru-RU" sz="1500" b="1" dirty="0" smtClean="0">
                <a:solidFill>
                  <a:schemeClr val="tx1"/>
                </a:solidFill>
              </a:rPr>
              <a:t>или </a:t>
            </a:r>
          </a:p>
          <a:p>
            <a:pPr algn="ctr"/>
            <a:r>
              <a:rPr lang="ru-RU" sz="1500" b="1" dirty="0" smtClean="0">
                <a:solidFill>
                  <a:srgbClr val="0070C0"/>
                </a:solidFill>
              </a:rPr>
              <a:t>1,3%</a:t>
            </a:r>
            <a:r>
              <a:rPr lang="ru-RU" sz="1500" b="1" dirty="0" smtClean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</a:rPr>
              <a:t>от суммы проверенных средств</a:t>
            </a:r>
            <a:r>
              <a:rPr lang="ru-RU" sz="1500" b="1" dirty="0" smtClean="0">
                <a:solidFill>
                  <a:srgbClr val="C00000"/>
                </a:solidFill>
              </a:rPr>
              <a:t> 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1631760"/>
            <a:ext cx="2448272" cy="19737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Направлено: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п</a:t>
            </a:r>
            <a:r>
              <a:rPr lang="ru-RU" sz="1500" b="1" dirty="0" smtClean="0">
                <a:solidFill>
                  <a:schemeClr val="tx1"/>
                </a:solidFill>
              </a:rPr>
              <a:t>редставлений и предписаний – </a:t>
            </a:r>
            <a:r>
              <a:rPr lang="ru-RU" sz="1500" b="1" dirty="0" smtClean="0">
                <a:solidFill>
                  <a:srgbClr val="660033"/>
                </a:solidFill>
              </a:rPr>
              <a:t>19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м</a:t>
            </a:r>
            <a:r>
              <a:rPr lang="ru-RU" sz="1500" b="1" dirty="0" smtClean="0">
                <a:solidFill>
                  <a:schemeClr val="tx1"/>
                </a:solidFill>
              </a:rPr>
              <a:t>атериалов:              в прокуратуру и правоохранительные органы – </a:t>
            </a:r>
            <a:r>
              <a:rPr lang="ru-RU" sz="1500" b="1" dirty="0" smtClean="0">
                <a:solidFill>
                  <a:srgbClr val="660033"/>
                </a:solidFill>
              </a:rPr>
              <a:t>9</a:t>
            </a:r>
            <a:r>
              <a:rPr lang="ru-RU" sz="1500" b="1" dirty="0" smtClean="0">
                <a:solidFill>
                  <a:schemeClr val="tx1"/>
                </a:solidFill>
              </a:rPr>
              <a:t>                 в УФАС - </a:t>
            </a:r>
            <a:r>
              <a:rPr lang="ru-RU" sz="1500" b="1" dirty="0">
                <a:solidFill>
                  <a:srgbClr val="660033"/>
                </a:solidFill>
              </a:rPr>
              <a:t>8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32999" y="1648595"/>
            <a:ext cx="2269356" cy="16468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Устранено </a:t>
            </a:r>
            <a:r>
              <a:rPr lang="ru-RU" sz="1500" b="1" dirty="0" smtClean="0">
                <a:solidFill>
                  <a:srgbClr val="660033"/>
                </a:solidFill>
              </a:rPr>
              <a:t>58</a:t>
            </a:r>
            <a:r>
              <a:rPr lang="ru-RU" sz="1500" b="1" dirty="0" smtClean="0">
                <a:solidFill>
                  <a:schemeClr val="tx1"/>
                </a:solidFill>
              </a:rPr>
              <a:t> нарушений </a:t>
            </a:r>
            <a:r>
              <a:rPr lang="ru-RU" sz="1500" b="1" dirty="0" smtClean="0">
                <a:solidFill>
                  <a:srgbClr val="C00000"/>
                </a:solidFill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</a:rPr>
              <a:t>на сумму </a:t>
            </a:r>
            <a:r>
              <a:rPr lang="ru-RU" sz="1500" b="1" dirty="0" smtClean="0">
                <a:solidFill>
                  <a:srgbClr val="FF0000"/>
                </a:solidFill>
              </a:rPr>
              <a:t>45 996,2 тыс.руб.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Привлечено к дисциплинарной ответственности </a:t>
            </a:r>
            <a:r>
              <a:rPr lang="ru-RU" sz="1500" b="1" dirty="0">
                <a:solidFill>
                  <a:schemeClr val="tx1"/>
                </a:solidFill>
              </a:rPr>
              <a:t>должностных лиц </a:t>
            </a:r>
            <a:r>
              <a:rPr lang="ru-RU" sz="1500" b="1" dirty="0" smtClean="0">
                <a:solidFill>
                  <a:schemeClr val="tx1"/>
                </a:solidFill>
              </a:rPr>
              <a:t>- </a:t>
            </a:r>
            <a:r>
              <a:rPr lang="ru-RU" sz="1500" b="1" dirty="0" smtClean="0">
                <a:solidFill>
                  <a:srgbClr val="660033"/>
                </a:solidFill>
              </a:rPr>
              <a:t>3</a:t>
            </a:r>
            <a:endParaRPr lang="ru-RU" sz="1500" b="1" dirty="0">
              <a:solidFill>
                <a:srgbClr val="660033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190" y="3861048"/>
            <a:ext cx="6915467" cy="2520280"/>
          </a:xfrm>
          <a:prstGeom prst="rect">
            <a:avLst/>
          </a:prstGeom>
          <a:pattFill prst="wdUpDiag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500" b="1" i="1" u="sng" dirty="0" smtClean="0">
                <a:solidFill>
                  <a:schemeClr val="tx1"/>
                </a:solidFill>
              </a:rPr>
              <a:t>Виды нарушений</a:t>
            </a:r>
            <a:r>
              <a:rPr lang="ru-RU" sz="1500" b="1" i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i="1" dirty="0">
                <a:solidFill>
                  <a:schemeClr val="tx1"/>
                </a:solidFill>
              </a:rPr>
              <a:t>п</a:t>
            </a:r>
            <a:r>
              <a:rPr lang="ru-RU" sz="1500" b="1" i="1" dirty="0" smtClean="0">
                <a:solidFill>
                  <a:schemeClr val="tx1"/>
                </a:solidFill>
              </a:rPr>
              <a:t>ри формировании и исполнении бюджета – </a:t>
            </a:r>
            <a:r>
              <a:rPr lang="ru-RU" sz="1500" b="1" i="1" dirty="0" smtClean="0">
                <a:solidFill>
                  <a:srgbClr val="660033"/>
                </a:solidFill>
              </a:rPr>
              <a:t>3</a:t>
            </a:r>
            <a:r>
              <a:rPr lang="ru-RU" sz="1500" b="1" i="1" dirty="0" smtClean="0">
                <a:solidFill>
                  <a:srgbClr val="C00000"/>
                </a:solidFill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</a:rPr>
              <a:t>на сумму </a:t>
            </a:r>
            <a:r>
              <a:rPr lang="ru-RU" sz="1500" b="1" i="1" dirty="0" smtClean="0">
                <a:solidFill>
                  <a:srgbClr val="FF0000"/>
                </a:solidFill>
              </a:rPr>
              <a:t>6 014,6 тыс.руб.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i="1" dirty="0">
                <a:solidFill>
                  <a:schemeClr val="tx1"/>
                </a:solidFill>
              </a:rPr>
              <a:t>в</a:t>
            </a:r>
            <a:r>
              <a:rPr lang="ru-RU" sz="1500" b="1" i="1" dirty="0" smtClean="0">
                <a:solidFill>
                  <a:schemeClr val="tx1"/>
                </a:solidFill>
              </a:rPr>
              <a:t>едения бухгалтерского учета, составления и представления бухгалтерской (финансовой) отчетности – </a:t>
            </a:r>
            <a:r>
              <a:rPr lang="ru-RU" sz="1500" b="1" i="1" dirty="0" smtClean="0">
                <a:solidFill>
                  <a:srgbClr val="660033"/>
                </a:solidFill>
              </a:rPr>
              <a:t>31</a:t>
            </a:r>
            <a:r>
              <a:rPr lang="ru-RU" sz="1500" b="1" i="1" dirty="0" smtClean="0">
                <a:solidFill>
                  <a:schemeClr val="tx1"/>
                </a:solidFill>
              </a:rPr>
              <a:t> на сумму </a:t>
            </a:r>
            <a:r>
              <a:rPr lang="ru-RU" sz="1500" b="1" i="1" dirty="0" smtClean="0">
                <a:solidFill>
                  <a:srgbClr val="FF0000"/>
                </a:solidFill>
              </a:rPr>
              <a:t>58 501,9 тыс.руб.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i="1" dirty="0" smtClean="0">
                <a:solidFill>
                  <a:schemeClr val="tx1"/>
                </a:solidFill>
              </a:rPr>
              <a:t>в сфере управления и распоряжения муниципальной собственностью – </a:t>
            </a:r>
            <a:r>
              <a:rPr lang="ru-RU" sz="1500" b="1" i="1" dirty="0" smtClean="0">
                <a:solidFill>
                  <a:srgbClr val="660033"/>
                </a:solidFill>
              </a:rPr>
              <a:t>9</a:t>
            </a:r>
            <a:r>
              <a:rPr lang="ru-RU" sz="1500" b="1" i="1" dirty="0" smtClean="0">
                <a:solidFill>
                  <a:schemeClr val="tx1"/>
                </a:solidFill>
              </a:rPr>
              <a:t>   на сумму </a:t>
            </a:r>
            <a:r>
              <a:rPr lang="ru-RU" sz="1500" b="1" i="1" dirty="0" smtClean="0">
                <a:solidFill>
                  <a:srgbClr val="FF0000"/>
                </a:solidFill>
              </a:rPr>
              <a:t>736,8 тыс.руб.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i="1" dirty="0" smtClean="0">
                <a:solidFill>
                  <a:schemeClr val="tx1"/>
                </a:solidFill>
              </a:rPr>
              <a:t>при осуществлении муниципальных закупок – </a:t>
            </a:r>
            <a:r>
              <a:rPr lang="ru-RU" sz="1500" b="1" i="1" dirty="0" smtClean="0">
                <a:solidFill>
                  <a:srgbClr val="660033"/>
                </a:solidFill>
              </a:rPr>
              <a:t>46</a:t>
            </a:r>
            <a:r>
              <a:rPr lang="ru-RU" sz="1500" b="1" i="1" dirty="0" smtClean="0">
                <a:solidFill>
                  <a:srgbClr val="C00000"/>
                </a:solidFill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</a:rPr>
              <a:t>на сумму </a:t>
            </a:r>
            <a:r>
              <a:rPr lang="ru-RU" sz="1500" b="1" i="1" dirty="0" smtClean="0">
                <a:solidFill>
                  <a:srgbClr val="FF0000"/>
                </a:solidFill>
              </a:rPr>
              <a:t>7 041,8 тыс.руб.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i="1" dirty="0">
                <a:solidFill>
                  <a:schemeClr val="tx1"/>
                </a:solidFill>
              </a:rPr>
              <a:t>н</a:t>
            </a:r>
            <a:r>
              <a:rPr lang="ru-RU" sz="1500" b="1" i="1" dirty="0" smtClean="0">
                <a:solidFill>
                  <a:schemeClr val="tx1"/>
                </a:solidFill>
              </a:rPr>
              <a:t>еэффективное использование бюджетных средств – </a:t>
            </a:r>
            <a:r>
              <a:rPr lang="ru-RU" sz="1500" b="1" i="1" dirty="0" smtClean="0">
                <a:solidFill>
                  <a:srgbClr val="660033"/>
                </a:solidFill>
              </a:rPr>
              <a:t>2</a:t>
            </a:r>
            <a:r>
              <a:rPr lang="ru-RU" sz="1500" b="1" i="1" dirty="0" smtClean="0">
                <a:solidFill>
                  <a:schemeClr val="tx1"/>
                </a:solidFill>
              </a:rPr>
              <a:t> на сумму </a:t>
            </a:r>
            <a:r>
              <a:rPr lang="ru-RU" sz="1500" b="1" i="1" dirty="0" smtClean="0">
                <a:solidFill>
                  <a:srgbClr val="FF0000"/>
                </a:solidFill>
              </a:rPr>
              <a:t>14 405,0 тыс.руб.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i="1" dirty="0">
                <a:solidFill>
                  <a:schemeClr val="tx1"/>
                </a:solidFill>
              </a:rPr>
              <a:t>и</a:t>
            </a:r>
            <a:r>
              <a:rPr lang="ru-RU" sz="1500" b="1" i="1" dirty="0" smtClean="0">
                <a:solidFill>
                  <a:schemeClr val="tx1"/>
                </a:solidFill>
              </a:rPr>
              <a:t>ные нарушения – </a:t>
            </a:r>
            <a:r>
              <a:rPr lang="ru-RU" sz="1500" b="1" i="1" dirty="0" smtClean="0">
                <a:solidFill>
                  <a:srgbClr val="660033"/>
                </a:solidFill>
              </a:rPr>
              <a:t>53</a:t>
            </a:r>
            <a:r>
              <a:rPr lang="ru-RU" sz="1500" b="1" i="1" dirty="0" smtClean="0">
                <a:solidFill>
                  <a:srgbClr val="C00000"/>
                </a:solidFill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</a:rPr>
              <a:t>на сумму </a:t>
            </a:r>
            <a:r>
              <a:rPr lang="ru-RU" sz="1500" b="1" i="1" dirty="0">
                <a:solidFill>
                  <a:srgbClr val="FF0000"/>
                </a:solidFill>
              </a:rPr>
              <a:t>6 495,5 </a:t>
            </a:r>
            <a:r>
              <a:rPr lang="ru-RU" sz="1500" b="1" i="1" dirty="0" smtClean="0">
                <a:solidFill>
                  <a:srgbClr val="FF0000"/>
                </a:solidFill>
              </a:rPr>
              <a:t>тыс.руб.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600" dirty="0"/>
          </a:p>
        </p:txBody>
      </p:sp>
      <p:sp>
        <p:nvSpPr>
          <p:cNvPr id="12" name="Молния 11"/>
          <p:cNvSpPr>
            <a:spLocks noChangeArrowheads="1"/>
          </p:cNvSpPr>
          <p:nvPr/>
        </p:nvSpPr>
        <p:spPr bwMode="auto">
          <a:xfrm rot="1509698">
            <a:off x="791672" y="3218782"/>
            <a:ext cx="910223" cy="773497"/>
          </a:xfrm>
          <a:prstGeom prst="lightningBol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1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6765" y="1124744"/>
            <a:ext cx="810965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РЕЗУЛЬТАТИВНОСТЬ ДЕЯТЕЛЬНОСТИ КСП в части повышения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доходного потенциала бюджета города Твери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4800" dirty="0" smtClean="0"/>
              <a:t>     		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4800" dirty="0" smtClean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0823" y="2276872"/>
            <a:ext cx="8064896" cy="20882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165100" dir="18900000" algn="b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tx1"/>
                </a:solidFill>
              </a:rPr>
              <a:t>По результатам проведения мероприятий объектам проверки даны предложения в части:</a:t>
            </a:r>
          </a:p>
          <a:p>
            <a:pPr marL="285750" indent="-285750" algn="just">
              <a:buFontTx/>
              <a:buChar char="-"/>
            </a:pPr>
            <a:r>
              <a:rPr lang="ru-RU" sz="1500" b="1" dirty="0" smtClean="0">
                <a:solidFill>
                  <a:schemeClr val="tx1"/>
                </a:solidFill>
              </a:rPr>
              <a:t>развития доходного </a:t>
            </a:r>
            <a:r>
              <a:rPr lang="ru-RU" sz="1500" b="1" dirty="0">
                <a:solidFill>
                  <a:schemeClr val="tx1"/>
                </a:solidFill>
              </a:rPr>
              <a:t>потенциала бюджета </a:t>
            </a:r>
            <a:r>
              <a:rPr lang="ru-RU" sz="1500" b="1" dirty="0" smtClean="0">
                <a:solidFill>
                  <a:schemeClr val="tx1"/>
                </a:solidFill>
              </a:rPr>
              <a:t>города</a:t>
            </a:r>
          </a:p>
          <a:p>
            <a:pPr marL="285750" lvl="0" indent="-285750" algn="just">
              <a:buFontTx/>
              <a:buChar char="-"/>
            </a:pPr>
            <a:r>
              <a:rPr lang="ru-RU" sz="1500" b="1" dirty="0">
                <a:solidFill>
                  <a:sysClr val="windowText" lastClr="000000"/>
                </a:solidFill>
                <a:cs typeface="Times New Roman" pitchFamily="18" charset="0"/>
              </a:rPr>
              <a:t>совершенствования </a:t>
            </a:r>
            <a:r>
              <a:rPr lang="ru-RU" sz="1500" b="1" dirty="0" smtClean="0">
                <a:solidFill>
                  <a:sysClr val="windowText" lastClr="000000"/>
                </a:solidFill>
                <a:cs typeface="Times New Roman" pitchFamily="18" charset="0"/>
              </a:rPr>
              <a:t>работы </a:t>
            </a:r>
            <a:r>
              <a:rPr lang="ru-RU" sz="1500" b="1" dirty="0">
                <a:solidFill>
                  <a:sysClr val="windowText" lastClr="000000"/>
                </a:solidFill>
                <a:cs typeface="Times New Roman" pitchFamily="18" charset="0"/>
              </a:rPr>
              <a:t>по управлению муниципальной </a:t>
            </a:r>
            <a:r>
              <a:rPr lang="ru-RU" sz="1500" b="1" dirty="0" smtClean="0">
                <a:solidFill>
                  <a:sysClr val="windowText" lastClr="000000"/>
                </a:solidFill>
                <a:cs typeface="Times New Roman" pitchFamily="18" charset="0"/>
              </a:rPr>
              <a:t>собственностью </a:t>
            </a:r>
            <a:r>
              <a:rPr lang="ru-RU" sz="1500" b="1" dirty="0">
                <a:solidFill>
                  <a:sysClr val="windowText" lastClr="000000"/>
                </a:solidFill>
                <a:cs typeface="Times New Roman" pitchFamily="18" charset="0"/>
              </a:rPr>
              <a:t>в части деятельности муниципальных унитарных </a:t>
            </a:r>
            <a:r>
              <a:rPr lang="ru-RU" sz="1500" b="1" dirty="0" smtClean="0">
                <a:solidFill>
                  <a:sysClr val="windowText" lastClr="000000"/>
                </a:solidFill>
                <a:cs typeface="Times New Roman" pitchFamily="18" charset="0"/>
              </a:rPr>
              <a:t>предприятий</a:t>
            </a:r>
            <a:endParaRPr lang="ru-RU" sz="1500" dirty="0"/>
          </a:p>
          <a:p>
            <a:pPr marL="285750" indent="-285750" algn="just">
              <a:buFontTx/>
              <a:buChar char="-"/>
            </a:pPr>
            <a:r>
              <a:rPr lang="ru-RU" sz="1500" b="1" dirty="0">
                <a:solidFill>
                  <a:schemeClr val="tx1"/>
                </a:solidFill>
                <a:cs typeface="Times New Roman" pitchFamily="18" charset="0"/>
              </a:rPr>
              <a:t>п</a:t>
            </a:r>
            <a:r>
              <a:rPr lang="ru-RU" sz="1500" b="1" dirty="0" smtClean="0">
                <a:solidFill>
                  <a:schemeClr val="tx1"/>
                </a:solidFill>
                <a:cs typeface="Times New Roman" pitchFamily="18" charset="0"/>
              </a:rPr>
              <a:t>ретензионно-исковой работы департаментов Администрации города</a:t>
            </a:r>
          </a:p>
          <a:p>
            <a:pPr algn="just"/>
            <a:r>
              <a:rPr lang="ru-RU" sz="1500" b="1" dirty="0" smtClean="0">
                <a:solidFill>
                  <a:schemeClr val="tx1"/>
                </a:solidFill>
                <a:cs typeface="Times New Roman" pitchFamily="18" charset="0"/>
              </a:rPr>
              <a:t>Устранено финансовых нарушений на общую сумму </a:t>
            </a:r>
            <a:r>
              <a:rPr lang="ru-RU" sz="1500" b="1" dirty="0" smtClean="0">
                <a:solidFill>
                  <a:srgbClr val="FF0000"/>
                </a:solidFill>
                <a:cs typeface="Times New Roman" pitchFamily="18" charset="0"/>
              </a:rPr>
              <a:t>64 902,3 тыс.руб.</a:t>
            </a:r>
            <a:r>
              <a:rPr lang="ru-RU" sz="1500" b="1" dirty="0" smtClean="0">
                <a:solidFill>
                  <a:schemeClr val="tx1"/>
                </a:solidFill>
                <a:cs typeface="Times New Roman" pitchFamily="18" charset="0"/>
              </a:rPr>
              <a:t> В бюджет города возмещено: </a:t>
            </a:r>
            <a:r>
              <a:rPr lang="ru-RU" sz="1500" b="1" dirty="0" smtClean="0">
                <a:solidFill>
                  <a:srgbClr val="FF0000"/>
                </a:solidFill>
                <a:cs typeface="Times New Roman" pitchFamily="18" charset="0"/>
              </a:rPr>
              <a:t>65,8 тыс.руб.</a:t>
            </a:r>
            <a:r>
              <a:rPr lang="ru-RU" sz="1500" b="1" dirty="0" smtClean="0">
                <a:solidFill>
                  <a:schemeClr val="tx1"/>
                </a:solidFill>
                <a:cs typeface="Times New Roman" pitchFamily="18" charset="0"/>
              </a:rPr>
              <a:t> (в 2018 году), </a:t>
            </a:r>
            <a:r>
              <a:rPr lang="ru-RU" sz="1500" b="1" dirty="0" smtClean="0">
                <a:solidFill>
                  <a:srgbClr val="FF0000"/>
                </a:solidFill>
                <a:cs typeface="Times New Roman" pitchFamily="18" charset="0"/>
              </a:rPr>
              <a:t>2 190,5 тыс. руб.</a:t>
            </a:r>
            <a:r>
              <a:rPr lang="ru-RU" sz="1500" b="1" dirty="0" smtClean="0">
                <a:solidFill>
                  <a:schemeClr val="tx1"/>
                </a:solidFill>
                <a:cs typeface="Times New Roman" pitchFamily="18" charset="0"/>
              </a:rPr>
              <a:t> (в 2019 году)</a:t>
            </a:r>
          </a:p>
          <a:p>
            <a:r>
              <a:rPr lang="ru-RU" sz="15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sz="15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                          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0823" y="4695722"/>
            <a:ext cx="8064896" cy="96630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152400" dir="18900000" algn="bl" rotWithShape="0">
              <a:schemeClr val="accent3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dirty="0" smtClean="0">
                <a:solidFill>
                  <a:schemeClr val="tx1"/>
                </a:solidFill>
              </a:rPr>
              <a:t>Проведение финансово-экономической экспертизы проектов </a:t>
            </a:r>
            <a:r>
              <a:rPr lang="ru-RU" sz="1500" b="1" dirty="0">
                <a:solidFill>
                  <a:schemeClr val="tx1"/>
                </a:solidFill>
              </a:rPr>
              <a:t>решений </a:t>
            </a:r>
            <a:r>
              <a:rPr lang="ru-RU" sz="1500" b="1" dirty="0" smtClean="0">
                <a:solidFill>
                  <a:schemeClr val="tx1"/>
                </a:solidFill>
              </a:rPr>
              <a:t>ТГД</a:t>
            </a:r>
            <a:r>
              <a:rPr lang="ru-RU" sz="1500" b="1" dirty="0">
                <a:solidFill>
                  <a:schemeClr val="tx1"/>
                </a:solidFill>
              </a:rPr>
              <a:t>, направленных </a:t>
            </a:r>
            <a:r>
              <a:rPr lang="ru-RU" sz="1500" b="1" dirty="0" smtClean="0">
                <a:solidFill>
                  <a:schemeClr val="tx1"/>
                </a:solidFill>
              </a:rPr>
              <a:t>на повышение </a:t>
            </a:r>
            <a:r>
              <a:rPr lang="ru-RU" sz="1500" b="1" dirty="0">
                <a:solidFill>
                  <a:schemeClr val="tx1"/>
                </a:solidFill>
              </a:rPr>
              <a:t>доходной части бюджета за счет налоговых и неналоговых </a:t>
            </a:r>
            <a:r>
              <a:rPr lang="ru-RU" sz="1500" b="1" dirty="0" smtClean="0">
                <a:solidFill>
                  <a:schemeClr val="tx1"/>
                </a:solidFill>
              </a:rPr>
              <a:t>поступлений, позволит увеличить </a:t>
            </a:r>
            <a:r>
              <a:rPr lang="ru-RU" sz="1500" b="1" dirty="0">
                <a:solidFill>
                  <a:schemeClr val="tx1"/>
                </a:solidFill>
              </a:rPr>
              <a:t>доходную часть бюджета города Твери в 2019 году на </a:t>
            </a:r>
            <a:r>
              <a:rPr lang="ru-RU" sz="1500" b="1" dirty="0" smtClean="0">
                <a:solidFill>
                  <a:srgbClr val="FF0000"/>
                </a:solidFill>
              </a:rPr>
              <a:t>145 000,0 тыс.руб</a:t>
            </a:r>
            <a:r>
              <a:rPr lang="ru-RU" sz="15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52736"/>
            <a:ext cx="8686800" cy="4525963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РЕЗУЛЬТАТИВНОСТЬ </a:t>
            </a:r>
            <a:r>
              <a:rPr lang="ru-RU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ДЕЯТЕЛЬНОСТИ 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КСП </a:t>
            </a:r>
            <a:r>
              <a:rPr lang="ru-RU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части </a:t>
            </a:r>
            <a:r>
              <a:rPr lang="ru-RU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расходования средств бюджета  города Твери</a:t>
            </a:r>
          </a:p>
          <a:p>
            <a:pPr marL="82296" indent="0" algn="ctr">
              <a:buNone/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60552383"/>
              </p:ext>
            </p:extLst>
          </p:nvPr>
        </p:nvGraphicFramePr>
        <p:xfrm>
          <a:off x="254552" y="1844824"/>
          <a:ext cx="863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34254"/>
            <a:ext cx="8686800" cy="5145871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052736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Системный характер нерешенных проблем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КОНТРОЛЬНО–СЧЕТНАЯ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6256297"/>
              </p:ext>
            </p:extLst>
          </p:nvPr>
        </p:nvGraphicFramePr>
        <p:xfrm>
          <a:off x="395536" y="1988840"/>
          <a:ext cx="8136904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Горизонтальный свиток 1"/>
          <p:cNvSpPr/>
          <p:nvPr/>
        </p:nvSpPr>
        <p:spPr>
          <a:xfrm>
            <a:off x="314874" y="934254"/>
            <a:ext cx="8505598" cy="561781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500" b="1" dirty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500" b="1" dirty="0" smtClean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500" b="1" dirty="0" smtClean="0">
              <a:solidFill>
                <a:srgbClr val="7030A0"/>
              </a:solidFill>
            </a:endParaRPr>
          </a:p>
          <a:p>
            <a:pPr lvl="0" algn="just"/>
            <a:endParaRPr lang="ru-RU" sz="1500" b="1" dirty="0" smtClean="0">
              <a:solidFill>
                <a:srgbClr val="7030A0"/>
              </a:solidFill>
            </a:endParaRPr>
          </a:p>
          <a:p>
            <a:pPr lvl="0" algn="just"/>
            <a:endParaRPr lang="ru-RU" sz="1500" b="1" dirty="0" smtClean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7030A0"/>
                </a:solidFill>
              </a:rPr>
              <a:t>В </a:t>
            </a:r>
            <a:r>
              <a:rPr lang="ru-RU" sz="1400" b="1" dirty="0">
                <a:solidFill>
                  <a:srgbClr val="7030A0"/>
                </a:solidFill>
              </a:rPr>
              <a:t>части рассмотрения проектов решений ТГД: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отсутствие взаимосвязи индикаторов (показателей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МП с ожидаемыми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результатами 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индикаторами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Стратегии развития города до 2030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года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</a:rPr>
              <a:t>В части благоустройства: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не разработаны правила создания, содержания и охраны зеленых насаждений, находящихся на территории муниципального образования город Тверь; проведения инвентаризации и паспортизации озелененных территорий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общего      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пользования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города Твери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;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организации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учета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ландшафтно-архитектурных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объектов в натуре, позволяющих идентифицировать границы озелененных территорий и установить их принадлежность по виду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собственности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</a:rPr>
              <a:t>В социальной </a:t>
            </a:r>
            <a:r>
              <a:rPr lang="ru-RU" sz="1400" b="1" dirty="0" smtClean="0">
                <a:solidFill>
                  <a:srgbClr val="7030A0"/>
                </a:solidFill>
              </a:rPr>
              <a:t>сфере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части организации:</a:t>
            </a:r>
          </a:p>
          <a:p>
            <a:pPr lvl="0" algn="just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качества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поставки продуктов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питания в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общеобразовательные и дошкольные учебные</a:t>
            </a:r>
          </a:p>
          <a:p>
            <a:pPr lvl="0" algn="just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заведения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исполнения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на   территории   города  Твери   Закона  ТО   от  07.12.2011  №  75-ЗО   «О</a:t>
            </a:r>
          </a:p>
          <a:p>
            <a:pPr lvl="0" algn="just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бесплатном   предоставлении   гражданам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имеющим  трех  и  более  детей, земельных</a:t>
            </a:r>
          </a:p>
          <a:p>
            <a:pPr lvl="0" algn="just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участков на территории Тверской области»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7030A0"/>
                </a:solidFill>
              </a:rPr>
              <a:t>В </a:t>
            </a:r>
            <a:r>
              <a:rPr lang="ru-RU" sz="1400" b="1" dirty="0">
                <a:solidFill>
                  <a:srgbClr val="7030A0"/>
                </a:solidFill>
              </a:rPr>
              <a:t>части использования муниципального </a:t>
            </a:r>
            <a:r>
              <a:rPr lang="ru-RU" sz="1400" b="1" dirty="0" smtClean="0">
                <a:solidFill>
                  <a:srgbClr val="7030A0"/>
                </a:solidFill>
              </a:rPr>
              <a:t>жилья: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необходима</a:t>
            </a:r>
            <a:r>
              <a:rPr lang="ru-RU" sz="1400" b="1" dirty="0" smtClean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оптимизация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расходов городского бюджета по содержанию свободного муниципального жилищного фонда города Твери, непригодного для проживания и находящегося в незаконном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пользовании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endParaRPr lang="ru-RU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endParaRPr lang="ru-RU" sz="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endParaRPr lang="ru-RU" sz="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4391" y="2967335"/>
            <a:ext cx="8055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 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6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196752"/>
            <a:ext cx="5742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5552"/>
            <a:ext cx="8507288" cy="4807704"/>
          </a:xfrm>
        </p:spPr>
        <p:txBody>
          <a:bodyPr/>
          <a:lstStyle/>
          <a:p>
            <a:pPr marL="82296" indent="0">
              <a:buNone/>
            </a:pPr>
            <a:endParaRPr lang="ru-RU" sz="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82296" indent="0" algn="ctr">
              <a:buNone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НАПРАВЛЕНИЯ ДЕЯТЕЛЬНОСТИ КСП В 2018 ГОДУ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2037120"/>
              </p:ext>
            </p:extLst>
          </p:nvPr>
        </p:nvGraphicFramePr>
        <p:xfrm>
          <a:off x="539552" y="1939884"/>
          <a:ext cx="7848872" cy="3865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37467672"/>
              </p:ext>
            </p:extLst>
          </p:nvPr>
        </p:nvGraphicFramePr>
        <p:xfrm>
          <a:off x="215516" y="1124744"/>
          <a:ext cx="8712968" cy="495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3548" y="112474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ПОКАЗАТЕЛИ ДЕЯТЕЛЬНОСТИ КСП </a:t>
            </a:r>
            <a:endParaRPr lang="ru-RU" sz="2000" dirty="0" smtClean="0"/>
          </a:p>
          <a:p>
            <a:endParaRPr lang="ru-RU" sz="1200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09964"/>
              </p:ext>
            </p:extLst>
          </p:nvPr>
        </p:nvGraphicFramePr>
        <p:xfrm>
          <a:off x="395536" y="1725206"/>
          <a:ext cx="8352928" cy="47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6574"/>
                <a:gridCol w="960595"/>
                <a:gridCol w="2995759"/>
              </a:tblGrid>
              <a:tr h="91170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Объем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проверенных средств, всего,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том числе по тематическим мероприятиям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тыс.руб.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тыс.руб.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42 540 840,2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6 974 654,3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Проведено контрольных и экспертно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–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аналитических мероприятий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660033"/>
                          </a:solidFill>
                        </a:rPr>
                        <a:t>38</a:t>
                      </a:r>
                      <a:endParaRPr lang="ru-RU" sz="16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56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Проведено экспертиз проектов НПА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660033"/>
                          </a:solidFill>
                        </a:rPr>
                        <a:t>143</a:t>
                      </a:r>
                      <a:endParaRPr lang="ru-RU" sz="16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Выявлено нарушений законодательства,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том числе неэффективное использование бюджетных средств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тыс.руб.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тыс.руб.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839 459,7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59 344,2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7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Устранено финансовых нарушений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тыс.руб.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64 902,3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Направлено представлений и предписаний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660033"/>
                          </a:solidFill>
                        </a:rPr>
                        <a:t>19</a:t>
                      </a:r>
                      <a:endParaRPr lang="ru-RU" sz="16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954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Направлено материалов в прокуратуру, УФАС,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правоохранительные органы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ед.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660033"/>
                          </a:solidFill>
                        </a:rPr>
                        <a:t>17</a:t>
                      </a:r>
                      <a:endParaRPr lang="ru-RU" sz="16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25963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5" y="1217320"/>
            <a:ext cx="69127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ОБЕСПЕЧЕНИЕ И СОПРОВОЖДЕНИЕ ДЕЯТЕЛЬНОСТИ</a:t>
            </a:r>
          </a:p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ТВЕРСКОЙ ГОРОДСКОЙ ДУМЫ</a:t>
            </a: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46785"/>
              </p:ext>
            </p:extLst>
          </p:nvPr>
        </p:nvGraphicFramePr>
        <p:xfrm>
          <a:off x="1547664" y="2298586"/>
          <a:ext cx="6264696" cy="30746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9462"/>
                <a:gridCol w="1325234"/>
              </a:tblGrid>
              <a:tr h="41136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Участие в заседаниях ТГД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660033"/>
                          </a:solidFill>
                        </a:rPr>
                        <a:t>21</a:t>
                      </a:r>
                      <a:endParaRPr lang="ru-RU" sz="18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19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Участие в заседаниях  постоянных комитетов ТГД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660033"/>
                          </a:solidFill>
                        </a:rPr>
                        <a:t>124</a:t>
                      </a:r>
                      <a:endParaRPr lang="ru-RU" sz="18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935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Рассмотрено  вопросов,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всего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solidFill>
                            <a:srgbClr val="660033"/>
                          </a:solidFill>
                        </a:rPr>
                        <a:t>188</a:t>
                      </a:r>
                      <a:endParaRPr lang="ru-RU" sz="18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74039"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в том числе: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    - внесено ТГД</a:t>
                      </a:r>
                    </a:p>
                    <a:p>
                      <a:endParaRPr lang="ru-RU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    - внесено Администрацией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      города Твери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100" b="1" dirty="0" smtClean="0">
                        <a:solidFill>
                          <a:srgbClr val="660033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660033"/>
                          </a:solidFill>
                        </a:rPr>
                        <a:t>101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660033"/>
                          </a:solidFill>
                        </a:rPr>
                        <a:t>87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4304" y="1197152"/>
            <a:ext cx="80521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ПРЕДВАРИТЕЛЬНЫЙ КОНТРОЛЬ: финансово-экономическая экспертиза проекта бюджета города Твери на 2019 год</a:t>
            </a:r>
            <a:endParaRPr lang="ru-RU" sz="2000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   		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39" y="5229200"/>
            <a:ext cx="2618454" cy="134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127" y="5229200"/>
            <a:ext cx="2664296" cy="134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298" y="5229200"/>
            <a:ext cx="2836845" cy="133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90667" y="2326430"/>
            <a:ext cx="2869165" cy="254130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       Проект бюджета, </a:t>
            </a:r>
            <a:r>
              <a:rPr lang="ru-RU" sz="1400" b="1" dirty="0">
                <a:solidFill>
                  <a:schemeClr val="tx1"/>
                </a:solidFill>
              </a:rPr>
              <a:t>в </a:t>
            </a:r>
            <a:r>
              <a:rPr lang="ru-RU" sz="1400" b="1" dirty="0" smtClean="0">
                <a:solidFill>
                  <a:schemeClr val="tx1"/>
                </a:solidFill>
              </a:rPr>
              <a:t>том числе: 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tx1"/>
                </a:solidFill>
              </a:rPr>
              <a:t>-  доходная и расходная </a:t>
            </a:r>
            <a:r>
              <a:rPr lang="ru-RU" sz="1400" b="1" dirty="0" smtClean="0">
                <a:solidFill>
                  <a:schemeClr val="tx1"/>
                </a:solidFill>
              </a:rPr>
              <a:t>части   (МП </a:t>
            </a:r>
            <a:r>
              <a:rPr lang="ru-RU" sz="1400" b="1" dirty="0">
                <a:solidFill>
                  <a:schemeClr val="tx1"/>
                </a:solidFill>
              </a:rPr>
              <a:t>и непрограммные расходы</a:t>
            </a:r>
            <a:r>
              <a:rPr lang="ru-RU" sz="1400" b="1" dirty="0" smtClean="0">
                <a:solidFill>
                  <a:schemeClr val="tx1"/>
                </a:solidFill>
              </a:rPr>
              <a:t>)             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tx1"/>
                </a:solidFill>
              </a:rPr>
              <a:t>- проект АИП города </a:t>
            </a:r>
            <a:r>
              <a:rPr lang="ru-RU" sz="1400" b="1" dirty="0" smtClean="0">
                <a:solidFill>
                  <a:schemeClr val="tx1"/>
                </a:solidFill>
              </a:rPr>
              <a:t>Твери                      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tx1"/>
                </a:solidFill>
              </a:rPr>
              <a:t>- проект дефицита </a:t>
            </a:r>
            <a:r>
              <a:rPr lang="ru-RU" sz="1400" b="1" dirty="0" smtClean="0">
                <a:solidFill>
                  <a:schemeClr val="tx1"/>
                </a:solidFill>
              </a:rPr>
              <a:t>бюджета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tx1"/>
                </a:solidFill>
              </a:rPr>
              <a:t>- проект Прогнозного плана приватизации </a:t>
            </a:r>
            <a:r>
              <a:rPr lang="ru-RU" sz="1400" b="1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1400" b="1" dirty="0">
                <a:solidFill>
                  <a:schemeClr val="tx1"/>
                </a:solidFill>
              </a:rPr>
              <a:t>имущества</a:t>
            </a: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3199993" y="3386909"/>
            <a:ext cx="485884" cy="420351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3732143" y="1988840"/>
            <a:ext cx="5304353" cy="3168352"/>
          </a:xfrm>
          <a:prstGeom prst="flowChartMultidocument">
            <a:avLst/>
          </a:prstGeom>
          <a:pattFill prst="openDmnd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Объем </a:t>
            </a:r>
            <a:r>
              <a:rPr lang="ru-RU" sz="1400" b="1" dirty="0">
                <a:solidFill>
                  <a:schemeClr val="tx1"/>
                </a:solidFill>
              </a:rPr>
              <a:t>проверенных средств - </a:t>
            </a:r>
            <a:r>
              <a:rPr lang="ru-RU" sz="1400" b="1" dirty="0" smtClean="0">
                <a:solidFill>
                  <a:srgbClr val="FF0000"/>
                </a:solidFill>
              </a:rPr>
              <a:t>16 169 621,4 тыс.руб</a:t>
            </a:r>
            <a:r>
              <a:rPr lang="ru-RU" sz="1400" b="1" dirty="0">
                <a:solidFill>
                  <a:srgbClr val="FF0000"/>
                </a:solidFill>
              </a:rPr>
              <a:t>.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smtClean="0">
                <a:solidFill>
                  <a:schemeClr val="tx1"/>
                </a:solidFill>
              </a:rPr>
              <a:t>   в том числе: доходы </a:t>
            </a:r>
            <a:r>
              <a:rPr lang="ru-RU" sz="1400" b="1" dirty="0">
                <a:solidFill>
                  <a:schemeClr val="tx1"/>
                </a:solidFill>
              </a:rPr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8 034 810,7 тыс.руб.</a:t>
            </a:r>
            <a:r>
              <a:rPr lang="ru-RU" sz="1400" b="1" dirty="0" smtClean="0">
                <a:solidFill>
                  <a:schemeClr val="tx1"/>
                </a:solidFill>
              </a:rPr>
              <a:t>, </a:t>
            </a:r>
            <a:r>
              <a:rPr lang="ru-RU" sz="1400" b="1" dirty="0" smtClean="0">
                <a:solidFill>
                  <a:srgbClr val="C00000"/>
                </a:solidFill>
              </a:rPr>
              <a:t>                       </a:t>
            </a:r>
            <a:r>
              <a:rPr lang="ru-RU" sz="1400" b="1" dirty="0" smtClean="0">
                <a:solidFill>
                  <a:schemeClr val="tx1"/>
                </a:solidFill>
              </a:rPr>
              <a:t>расходы </a:t>
            </a:r>
            <a:r>
              <a:rPr lang="ru-RU" sz="1400" b="1" dirty="0">
                <a:solidFill>
                  <a:schemeClr val="tx1"/>
                </a:solidFill>
              </a:rPr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8 134 810,7 тыс.руб.</a:t>
            </a:r>
          </a:p>
          <a:p>
            <a:pPr marL="285750" indent="-285750">
              <a:buFontTx/>
              <a:buChar char="-"/>
            </a:pPr>
            <a:endParaRPr lang="ru-RU" sz="400" b="1" dirty="0">
              <a:solidFill>
                <a:srgbClr val="C00000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Количество </a:t>
            </a:r>
            <a:r>
              <a:rPr lang="ru-RU" sz="1400" b="1" dirty="0">
                <a:solidFill>
                  <a:schemeClr val="tx1"/>
                </a:solidFill>
              </a:rPr>
              <a:t>финансовых нарушений в </a:t>
            </a:r>
            <a:r>
              <a:rPr lang="ru-RU" sz="1400" b="1" dirty="0" smtClean="0">
                <a:solidFill>
                  <a:schemeClr val="tx1"/>
                </a:solidFill>
              </a:rPr>
              <a:t>части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доходов - </a:t>
            </a:r>
            <a:r>
              <a:rPr lang="ru-RU" sz="1400" b="1" dirty="0" smtClean="0">
                <a:solidFill>
                  <a:srgbClr val="660033"/>
                </a:solidFill>
              </a:rPr>
              <a:t>5</a:t>
            </a:r>
            <a:r>
              <a:rPr lang="ru-RU" sz="1400" b="1" dirty="0" smtClean="0">
                <a:solidFill>
                  <a:schemeClr val="tx1"/>
                </a:solidFill>
              </a:rPr>
              <a:t>, расходов </a:t>
            </a:r>
            <a:r>
              <a:rPr lang="ru-RU" sz="1400" b="1" dirty="0">
                <a:solidFill>
                  <a:schemeClr val="tx1"/>
                </a:solidFill>
              </a:rPr>
              <a:t>– </a:t>
            </a:r>
            <a:r>
              <a:rPr lang="ru-RU" sz="1400" b="1" dirty="0" smtClean="0">
                <a:solidFill>
                  <a:srgbClr val="660033"/>
                </a:solidFill>
              </a:rPr>
              <a:t>47</a:t>
            </a:r>
            <a:r>
              <a:rPr lang="ru-RU" sz="1400" b="1" dirty="0" smtClean="0">
                <a:solidFill>
                  <a:srgbClr val="C00000"/>
                </a:solidFill>
              </a:rPr>
              <a:t>  </a:t>
            </a:r>
          </a:p>
          <a:p>
            <a:endParaRPr lang="ru-RU" sz="400" b="1" dirty="0" smtClean="0">
              <a:solidFill>
                <a:srgbClr val="C00000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Финансовая </a:t>
            </a:r>
            <a:r>
              <a:rPr lang="ru-RU" sz="1400" b="1" dirty="0">
                <a:solidFill>
                  <a:schemeClr val="tx1"/>
                </a:solidFill>
              </a:rPr>
              <a:t>оценка нарушений – </a:t>
            </a:r>
            <a:r>
              <a:rPr lang="ru-RU" sz="1400" b="1" dirty="0" smtClean="0">
                <a:solidFill>
                  <a:srgbClr val="FF0000"/>
                </a:solidFill>
              </a:rPr>
              <a:t>172 047,9 тыс.руб.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или </a:t>
            </a:r>
            <a:r>
              <a:rPr lang="ru-RU" sz="1400" b="1" dirty="0" smtClean="0">
                <a:solidFill>
                  <a:srgbClr val="0070C0"/>
                </a:solidFill>
              </a:rPr>
              <a:t>1,1%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от объема проверенных </a:t>
            </a:r>
            <a:r>
              <a:rPr lang="ru-RU" sz="1400" b="1" dirty="0" smtClean="0">
                <a:solidFill>
                  <a:schemeClr val="tx1"/>
                </a:solidFill>
              </a:rPr>
              <a:t>средств бюджета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Устранено нарушений –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660033"/>
                </a:solidFill>
              </a:rPr>
              <a:t>13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на общую сумму                 </a:t>
            </a:r>
            <a:r>
              <a:rPr lang="ru-RU" sz="1400" b="1" dirty="0" smtClean="0">
                <a:solidFill>
                  <a:srgbClr val="FF0000"/>
                </a:solidFill>
              </a:rPr>
              <a:t>18 906,1 тыс.руб.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052736"/>
            <a:ext cx="6582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ПРЕДВАРИТЕЛЬНЫЙ КОНТРОЛЬ: финансово-экономическая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экспертиза проектов решений ТГД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01577654"/>
              </p:ext>
            </p:extLst>
          </p:nvPr>
        </p:nvGraphicFramePr>
        <p:xfrm>
          <a:off x="155306" y="1916832"/>
          <a:ext cx="643291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84428613"/>
              </p:ext>
            </p:extLst>
          </p:nvPr>
        </p:nvGraphicFramePr>
        <p:xfrm>
          <a:off x="5580112" y="4149080"/>
          <a:ext cx="3264024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ПОСЛЕДУЮЩИЙ КОНТРОЛЬ: внешняя проверка исполнения отчета Администрации города Твери об исполнении бюджета города за 2017 год</a:t>
            </a:r>
          </a:p>
          <a:p>
            <a:pPr marL="82296" indent="0" algn="ctr">
              <a:buNone/>
            </a:pP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82296" indent="0" algn="ctr">
              <a:buNone/>
            </a:pP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612227" y="2755882"/>
            <a:ext cx="857001" cy="1719875"/>
          </a:xfrm>
          <a:prstGeom prst="curvedRightArrow">
            <a:avLst>
              <a:gd name="adj1" fmla="val 33126"/>
              <a:gd name="adj2" fmla="val 66251"/>
              <a:gd name="adj3" fmla="val 33333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7524328" y="2761257"/>
            <a:ext cx="864096" cy="1714500"/>
          </a:xfrm>
          <a:prstGeom prst="curvedLeftArrow">
            <a:avLst>
              <a:gd name="adj1" fmla="val 33126"/>
              <a:gd name="adj2" fmla="val 66251"/>
              <a:gd name="adj3" fmla="val 33333"/>
            </a:avLst>
          </a:prstGeom>
          <a:solidFill>
            <a:srgbClr val="7030A0"/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680" y="3429000"/>
            <a:ext cx="5454254" cy="2880320"/>
          </a:xfrm>
          <a:prstGeom prst="rect">
            <a:avLst/>
          </a:prstGeom>
          <a:pattFill prst="pct1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107763" dir="189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R="71755" algn="just">
              <a:spcAft>
                <a:spcPts val="0"/>
              </a:spcAft>
            </a:pPr>
            <a:r>
              <a:rPr lang="ru-RU" sz="1500" b="1" dirty="0" smtClean="0">
                <a:effectLst/>
                <a:latin typeface="Cambria"/>
                <a:ea typeface="Times New Roman"/>
              </a:rPr>
              <a:t>Объем </a:t>
            </a:r>
            <a:r>
              <a:rPr lang="ru-RU" sz="1500" b="1" dirty="0">
                <a:effectLst/>
                <a:latin typeface="Cambria"/>
                <a:ea typeface="Times New Roman"/>
              </a:rPr>
              <a:t>проверенных средств</a:t>
            </a:r>
            <a:r>
              <a:rPr lang="ru-RU" sz="1500" dirty="0">
                <a:effectLst/>
                <a:latin typeface="Cambria"/>
                <a:ea typeface="Times New Roman"/>
              </a:rPr>
              <a:t> 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– </a:t>
            </a:r>
            <a:r>
              <a:rPr lang="ru-RU" sz="1500" b="1" dirty="0" smtClean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16 607 265,4 тыс.руб</a:t>
            </a:r>
            <a:r>
              <a:rPr lang="ru-RU" sz="1500" b="1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.</a:t>
            </a:r>
            <a:r>
              <a:rPr lang="ru-RU" sz="1500" dirty="0">
                <a:effectLst/>
                <a:latin typeface="Cambria"/>
                <a:ea typeface="Times New Roman"/>
              </a:rPr>
              <a:t>, </a:t>
            </a:r>
            <a:r>
              <a:rPr lang="ru-RU" sz="1500" b="1" dirty="0" smtClean="0">
                <a:effectLst/>
                <a:latin typeface="Cambria"/>
                <a:ea typeface="Times New Roman"/>
              </a:rPr>
              <a:t>       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в том числе:</a:t>
            </a:r>
            <a:endParaRPr lang="ru-RU" sz="1500" dirty="0">
              <a:effectLst/>
              <a:latin typeface="Times New Roman"/>
              <a:ea typeface="Times New Roman"/>
            </a:endParaRPr>
          </a:p>
          <a:p>
            <a:pPr marR="71755" lvl="0" algn="just">
              <a:spcAft>
                <a:spcPts val="0"/>
              </a:spcAft>
            </a:pPr>
            <a:r>
              <a:rPr lang="ru-RU" sz="1500" dirty="0">
                <a:effectLst/>
                <a:latin typeface="Cambria"/>
                <a:ea typeface="Times New Roman"/>
              </a:rPr>
              <a:t>доходы – </a:t>
            </a:r>
            <a:r>
              <a:rPr lang="ru-RU" sz="1500" dirty="0" smtClean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7 709 641,8 тыс.руб</a:t>
            </a:r>
            <a:r>
              <a:rPr lang="ru-RU" sz="1500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.</a:t>
            </a:r>
            <a:endParaRPr lang="ru-RU" sz="15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R="71755" lvl="0" algn="just">
              <a:spcAft>
                <a:spcPts val="0"/>
              </a:spcAft>
            </a:pPr>
            <a:r>
              <a:rPr lang="ru-RU" sz="1500" dirty="0">
                <a:effectLst/>
                <a:latin typeface="Cambria"/>
                <a:ea typeface="Times New Roman"/>
              </a:rPr>
              <a:t>расходы – </a:t>
            </a:r>
            <a:r>
              <a:rPr lang="ru-RU" sz="1500" dirty="0" smtClean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8 897 623,6 тыс.руб</a:t>
            </a:r>
            <a:r>
              <a:rPr lang="ru-RU" sz="1500" dirty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.</a:t>
            </a:r>
            <a:endParaRPr lang="ru-RU" sz="15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R="71755" algn="just">
              <a:spcAft>
                <a:spcPts val="0"/>
              </a:spcAft>
            </a:pPr>
            <a:r>
              <a:rPr lang="ru-RU" sz="1500" b="1" dirty="0" smtClean="0">
                <a:effectLst/>
                <a:latin typeface="Cambria"/>
                <a:ea typeface="Times New Roman"/>
              </a:rPr>
              <a:t>Количество </a:t>
            </a:r>
            <a:r>
              <a:rPr lang="ru-RU" sz="1500" b="1" dirty="0">
                <a:effectLst/>
                <a:latin typeface="Cambria"/>
                <a:ea typeface="Times New Roman"/>
              </a:rPr>
              <a:t>финансовых </a:t>
            </a:r>
            <a:r>
              <a:rPr lang="ru-RU" sz="1500" b="1" dirty="0" smtClean="0">
                <a:effectLst/>
                <a:latin typeface="Cambria"/>
                <a:ea typeface="Times New Roman"/>
              </a:rPr>
              <a:t>нарушений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:</a:t>
            </a:r>
            <a:endParaRPr lang="ru-RU" sz="1500" dirty="0">
              <a:effectLst/>
              <a:latin typeface="Times New Roman"/>
              <a:ea typeface="Times New Roman"/>
            </a:endParaRPr>
          </a:p>
          <a:p>
            <a:pPr marR="71755" algn="just">
              <a:spcAft>
                <a:spcPts val="0"/>
              </a:spcAft>
            </a:pPr>
            <a:r>
              <a:rPr lang="ru-RU" sz="1500" dirty="0" smtClean="0">
                <a:effectLst/>
                <a:latin typeface="Cambria"/>
                <a:ea typeface="Times New Roman"/>
              </a:rPr>
              <a:t>расходная часть </a:t>
            </a:r>
            <a:r>
              <a:rPr lang="ru-RU" sz="1500" dirty="0">
                <a:effectLst/>
                <a:latin typeface="Cambria"/>
                <a:ea typeface="Times New Roman"/>
              </a:rPr>
              <a:t>– </a:t>
            </a:r>
            <a:r>
              <a:rPr lang="ru-RU" sz="1500" b="1" dirty="0" smtClean="0">
                <a:solidFill>
                  <a:srgbClr val="660033"/>
                </a:solidFill>
                <a:latin typeface="Cambria"/>
                <a:ea typeface="Times New Roman"/>
              </a:rPr>
              <a:t>17</a:t>
            </a:r>
          </a:p>
          <a:p>
            <a:pPr marR="71755" algn="just">
              <a:spcAft>
                <a:spcPts val="0"/>
              </a:spcAft>
            </a:pPr>
            <a:r>
              <a:rPr lang="ru-RU" sz="1500" dirty="0" smtClean="0">
                <a:effectLst/>
                <a:latin typeface="Cambria"/>
                <a:ea typeface="Times New Roman"/>
              </a:rPr>
              <a:t>бюджетная отчетность ГАБС – </a:t>
            </a:r>
            <a:r>
              <a:rPr lang="ru-RU" sz="1500" b="1" dirty="0" smtClean="0">
                <a:solidFill>
                  <a:srgbClr val="660033"/>
                </a:solidFill>
                <a:latin typeface="Cambria"/>
                <a:ea typeface="Times New Roman"/>
              </a:rPr>
              <a:t>29</a:t>
            </a:r>
            <a:r>
              <a:rPr lang="ru-RU" sz="1500" b="1" dirty="0" smtClean="0">
                <a:solidFill>
                  <a:srgbClr val="C00000"/>
                </a:solidFill>
                <a:latin typeface="Cambria"/>
                <a:ea typeface="Times New Roman"/>
              </a:rPr>
              <a:t> </a:t>
            </a:r>
          </a:p>
          <a:p>
            <a:pPr marR="71755">
              <a:spcAft>
                <a:spcPts val="0"/>
              </a:spcAft>
            </a:pPr>
            <a:r>
              <a:rPr lang="ru-RU" sz="1500" b="1" dirty="0" smtClean="0">
                <a:effectLst/>
                <a:latin typeface="Cambria"/>
                <a:ea typeface="Times New Roman"/>
              </a:rPr>
              <a:t>Финансовая </a:t>
            </a:r>
            <a:r>
              <a:rPr lang="ru-RU" sz="1500" b="1" dirty="0">
                <a:effectLst/>
                <a:latin typeface="Cambria"/>
                <a:ea typeface="Times New Roman"/>
              </a:rPr>
              <a:t>оценка нарушений</a:t>
            </a:r>
            <a:r>
              <a:rPr lang="ru-RU" sz="1500" dirty="0">
                <a:effectLst/>
                <a:latin typeface="Cambria"/>
                <a:ea typeface="Times New Roman"/>
              </a:rPr>
              <a:t> – </a:t>
            </a:r>
            <a:r>
              <a:rPr lang="ru-RU" sz="1500" b="1" dirty="0" smtClean="0">
                <a:solidFill>
                  <a:srgbClr val="FF0000"/>
                </a:solidFill>
                <a:effectLst/>
                <a:latin typeface="Cambria"/>
                <a:ea typeface="Times New Roman"/>
              </a:rPr>
              <a:t>571 216,2 тыс.руб.</a:t>
            </a:r>
            <a:r>
              <a:rPr lang="ru-RU" sz="1500" b="1" dirty="0" smtClean="0">
                <a:solidFill>
                  <a:srgbClr val="C00000"/>
                </a:solidFill>
                <a:effectLst/>
                <a:latin typeface="Cambria"/>
                <a:ea typeface="Times New Roman"/>
              </a:rPr>
              <a:t> 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  или </a:t>
            </a:r>
            <a:r>
              <a:rPr lang="ru-RU" sz="1500" b="1" dirty="0" smtClean="0">
                <a:solidFill>
                  <a:srgbClr val="0070C0"/>
                </a:solidFill>
                <a:effectLst/>
                <a:latin typeface="Cambria"/>
                <a:ea typeface="Times New Roman"/>
              </a:rPr>
              <a:t>6,4%</a:t>
            </a:r>
            <a:r>
              <a:rPr lang="ru-RU" sz="1500" b="1" dirty="0" smtClean="0">
                <a:solidFill>
                  <a:srgbClr val="C00000"/>
                </a:solidFill>
                <a:effectLst/>
                <a:latin typeface="Cambria"/>
                <a:ea typeface="Times New Roman"/>
              </a:rPr>
              <a:t> </a:t>
            </a:r>
            <a:r>
              <a:rPr lang="ru-RU" sz="1500" dirty="0">
                <a:effectLst/>
                <a:latin typeface="Cambria"/>
                <a:ea typeface="Times New Roman"/>
              </a:rPr>
              <a:t>от объема проверенных расходных средств бюджета 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(расходная часть бюджета, </a:t>
            </a:r>
            <a:r>
              <a:rPr lang="ru-RU" sz="1500" dirty="0">
                <a:effectLst/>
                <a:latin typeface="Cambria"/>
                <a:ea typeface="Times New Roman"/>
              </a:rPr>
              <a:t>бюджетная отчетность ГАБС, исполнение 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АИП)                                                                           </a:t>
            </a:r>
            <a:r>
              <a:rPr lang="ru-RU" sz="1500" b="1" dirty="0">
                <a:effectLst/>
                <a:latin typeface="Cambria"/>
                <a:ea typeface="Times New Roman"/>
              </a:rPr>
              <a:t>Количество предложений</a:t>
            </a:r>
            <a:r>
              <a:rPr lang="ru-RU" sz="1500" dirty="0">
                <a:effectLst/>
                <a:latin typeface="Cambria"/>
                <a:ea typeface="Times New Roman"/>
              </a:rPr>
              <a:t> </a:t>
            </a:r>
            <a:r>
              <a:rPr lang="ru-RU" sz="1500" dirty="0" smtClean="0">
                <a:latin typeface="Cambria"/>
                <a:ea typeface="Times New Roman"/>
              </a:rPr>
              <a:t>–</a:t>
            </a:r>
            <a:r>
              <a:rPr lang="ru-RU" sz="1500" dirty="0" smtClean="0">
                <a:effectLst/>
                <a:latin typeface="Cambria"/>
                <a:ea typeface="Times New Roman"/>
              </a:rPr>
              <a:t> </a:t>
            </a:r>
            <a:r>
              <a:rPr lang="ru-RU" sz="1500" b="1" dirty="0" smtClean="0">
                <a:solidFill>
                  <a:srgbClr val="660033"/>
                </a:solidFill>
                <a:effectLst/>
                <a:latin typeface="Cambria"/>
                <a:ea typeface="Times New Roman"/>
              </a:rPr>
              <a:t>38</a:t>
            </a:r>
          </a:p>
          <a:p>
            <a:pPr marR="71755" algn="just">
              <a:spcAft>
                <a:spcPts val="0"/>
              </a:spcAft>
            </a:pPr>
            <a:endParaRPr lang="ru-RU" sz="15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marR="71755" algn="just">
              <a:spcAft>
                <a:spcPts val="0"/>
              </a:spcAft>
            </a:pPr>
            <a:r>
              <a:rPr lang="ru-RU" sz="1300" i="1" dirty="0">
                <a:effectLst/>
                <a:latin typeface="Cambria"/>
                <a:ea typeface="Times New Roman"/>
              </a:rPr>
              <a:t> </a:t>
            </a:r>
            <a:endParaRPr lang="ru-RU" sz="1400" dirty="0">
              <a:effectLst/>
              <a:latin typeface="Times New Roman"/>
              <a:ea typeface="Times New Roman"/>
            </a:endParaRPr>
          </a:p>
          <a:p>
            <a:pPr marR="71755" algn="just">
              <a:spcAft>
                <a:spcPts val="0"/>
              </a:spcAft>
            </a:pPr>
            <a:r>
              <a:rPr lang="ru-RU" sz="1300" i="1" dirty="0">
                <a:effectLst/>
                <a:latin typeface="Cambria"/>
                <a:ea typeface="Times New Roman"/>
              </a:rPr>
              <a:t> </a:t>
            </a:r>
            <a:r>
              <a:rPr lang="ru-RU" sz="1300" i="1" dirty="0">
                <a:effectLst/>
                <a:latin typeface="Times New Roman"/>
                <a:ea typeface="Times New Roman"/>
              </a:rPr>
              <a:t>    </a:t>
            </a:r>
            <a:endParaRPr lang="ru-RU" sz="1400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672" y="2132856"/>
            <a:ext cx="2664296" cy="936104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190500" dir="8100000" algn="tr" rotWithShape="0">
              <a:schemeClr val="accent1">
                <a:lumMod val="7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Годовой отчет об исполнении бюджета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1999" y="2132856"/>
            <a:ext cx="2861963" cy="93610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accent4">
                <a:lumMod val="75000"/>
              </a:schemeClr>
            </a:solidFill>
          </a:ln>
          <a:effectLst>
            <a:outerShdw blurRad="50800" dist="177800" dir="8100000" algn="tr" rotWithShape="0">
              <a:schemeClr val="accent4">
                <a:lumMod val="7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Бюджетная отчетность главных </a:t>
            </a:r>
            <a:r>
              <a:rPr lang="ru-RU" sz="1600" b="1" dirty="0">
                <a:solidFill>
                  <a:schemeClr val="tx1"/>
                </a:solidFill>
              </a:rPr>
              <a:t>администраторов бюджетных средств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0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	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76" y="185015"/>
            <a:ext cx="606152" cy="4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>
            <a:hlinkClick r:id="rId4" action="ppaction://hlinkfile"/>
          </p:cNvPr>
          <p:cNvSpPr/>
          <p:nvPr/>
        </p:nvSpPr>
        <p:spPr>
          <a:xfrm>
            <a:off x="2285999" y="2274838"/>
            <a:ext cx="61905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Структура тематических мероприятий </a:t>
            </a:r>
            <a:r>
              <a:rPr lang="ru-RU" dirty="0" smtClean="0"/>
              <a:t>	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по  инициаторам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-19853"/>
            <a:ext cx="48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185015"/>
            <a:ext cx="8659688" cy="729385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             </a:t>
            </a: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КОНТРОЛЬНО-СЧЕТНАЯ ПАЛАТА ГОРОДА ТВЕРИ</a:t>
            </a:r>
            <a:endParaRPr lang="ru-RU" sz="16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943" y="1052736"/>
            <a:ext cx="5806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ПОСЛЕДУЮЩИЙ КОНТРОЛЬ: тематические контрольные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экспертно-аналитические мероприятия</a:t>
            </a:r>
            <a:endParaRPr lang="ru-RU" dirty="0"/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899592" y="2041342"/>
            <a:ext cx="4968552" cy="95561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vert="horz" wrap="square" lIns="18000" tIns="10800" rIns="91440" bIns="1080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ffectLst/>
                <a:latin typeface="Calibri"/>
                <a:ea typeface="Calibri"/>
                <a:cs typeface="Times New Roman"/>
              </a:rPr>
              <a:t>Проведено тематических </a:t>
            </a: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мероприятий </a:t>
            </a:r>
            <a:r>
              <a:rPr lang="ru-RU" sz="1600" b="1" dirty="0">
                <a:effectLst/>
                <a:latin typeface="Calibri"/>
                <a:ea typeface="Calibri"/>
                <a:cs typeface="Times New Roman"/>
              </a:rPr>
              <a:t>– </a:t>
            </a:r>
            <a:r>
              <a:rPr lang="ru-RU" sz="1600" b="1" dirty="0" smtClean="0">
                <a:solidFill>
                  <a:srgbClr val="660033"/>
                </a:solidFill>
                <a:effectLst/>
                <a:latin typeface="Calibri"/>
                <a:ea typeface="Calibri"/>
                <a:cs typeface="Times New Roman"/>
              </a:rPr>
              <a:t>15</a:t>
            </a:r>
            <a:endParaRPr lang="ru-RU" sz="1600" dirty="0">
              <a:solidFill>
                <a:srgbClr val="660033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ffectLst/>
                <a:latin typeface="Calibri"/>
                <a:ea typeface="Calibri"/>
                <a:cs typeface="Times New Roman"/>
              </a:rPr>
              <a:t>Объем проверенных средств – </a:t>
            </a:r>
            <a:r>
              <a:rPr lang="ru-RU" sz="1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6 974 654,3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тыс.руб</a:t>
            </a:r>
            <a:r>
              <a:rPr lang="ru-RU" sz="1600" b="1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ffectLst/>
                <a:latin typeface="Calibri"/>
                <a:ea typeface="Calibri"/>
                <a:cs typeface="Times New Roman"/>
              </a:rPr>
              <a:t>Количество объектов проверки – </a:t>
            </a:r>
            <a:r>
              <a:rPr lang="ru-RU" sz="1600" b="1" dirty="0" smtClean="0">
                <a:solidFill>
                  <a:srgbClr val="660033"/>
                </a:solidFill>
                <a:effectLst/>
                <a:latin typeface="Calibri"/>
                <a:ea typeface="Calibri"/>
                <a:cs typeface="Times New Roman"/>
              </a:rPr>
              <a:t>35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     </a:t>
            </a:r>
            <a:r>
              <a:rPr lang="ru-RU" sz="1400" b="1" i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4649051" y="3212976"/>
            <a:ext cx="3827527" cy="787118"/>
          </a:xfrm>
          <a:prstGeom prst="wedgeEllipseCallout">
            <a:avLst>
              <a:gd name="adj1" fmla="val -26785"/>
              <a:gd name="adj2" fmla="val 820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76100983"/>
              </p:ext>
            </p:extLst>
          </p:nvPr>
        </p:nvGraphicFramePr>
        <p:xfrm>
          <a:off x="1587557" y="4013279"/>
          <a:ext cx="7344817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9B33-98BA-45D7-9B7E-A0FAACFBF2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4370</TotalTime>
  <Words>1483</Words>
  <Application>Microsoft Office PowerPoint</Application>
  <PresentationFormat>Экран (4:3)</PresentationFormat>
  <Paragraphs>340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    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КОНТРОЛЬНО-СЧЕТНАЯ ПАЛАТА ГОРОДА ТВЕРИ</vt:lpstr>
      <vt:lpstr>             КОНТРОЛЬНО–СЧЕТНАЯ ПАЛАТА ГОРОДА ТВЕРИ</vt:lpstr>
      <vt:lpstr>             КОНТРОЛЬНО-СЧЕТНАЯ ПАЛАТА ГОРОДА ТВЕРИ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don</dc:creator>
  <cp:lastModifiedBy>Маклаков Игорь Владимирович</cp:lastModifiedBy>
  <cp:revision>234</cp:revision>
  <cp:lastPrinted>2019-07-10T07:59:42Z</cp:lastPrinted>
  <dcterms:created xsi:type="dcterms:W3CDTF">2018-02-27T08:59:49Z</dcterms:created>
  <dcterms:modified xsi:type="dcterms:W3CDTF">2019-08-09T12:24:05Z</dcterms:modified>
</cp:coreProperties>
</file>